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65" r:id="rId2"/>
    <p:sldId id="257" r:id="rId3"/>
    <p:sldId id="270" r:id="rId4"/>
    <p:sldId id="271" r:id="rId5"/>
    <p:sldId id="272" r:id="rId6"/>
    <p:sldId id="277" r:id="rId7"/>
    <p:sldId id="276" r:id="rId8"/>
    <p:sldId id="261" r:id="rId9"/>
    <p:sldId id="262" r:id="rId10"/>
    <p:sldId id="273" r:id="rId11"/>
    <p:sldId id="274" r:id="rId12"/>
    <p:sldId id="275" r:id="rId13"/>
    <p:sldId id="258" r:id="rId14"/>
    <p:sldId id="264" r:id="rId15"/>
    <p:sldId id="267" r:id="rId16"/>
    <p:sldId id="268" r:id="rId17"/>
    <p:sldId id="269" r:id="rId18"/>
    <p:sldId id="279" r:id="rId19"/>
    <p:sldId id="278"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6F6962-81CB-44D8-9D83-8ECD40A21403}" v="990" dt="2022-11-28T18:18:29.075"/>
    <p1510:client id="{298CE059-DC36-4DFC-A46A-DE1541A359D4}" v="73" dt="2022-11-28T18:16:45.699"/>
    <p1510:client id="{5DF5B1C1-8874-40C1-8B60-E7B0339983C5}" v="1306" dt="2022-11-28T18:17:25.545"/>
    <p1510:client id="{9623FD71-FEC9-44CE-9A21-64214CC33C59}" v="194" dt="2022-11-28T15:21:21.992"/>
    <p1510:client id="{E574DA31-B95A-4D08-BC6F-3496A264E44F}" v="65" dt="2022-11-28T12:38:21.995"/>
    <p1510:client id="{ED4576E1-909B-4E57-B973-57F0FCAFBBFB}" v="51" dt="2022-11-28T18:17:37.877"/>
    <p1510:client id="{F9BBA0D5-29B1-4B9C-86AC-018368F03DF4}" v="172" dt="2022-11-28T15:06:35.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023E815F-7666-4E79-8E38-5702A266F440}"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61D16A-B9A1-4422-A6A4-513CD508CCD8}"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436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3E815F-7666-4E79-8E38-5702A266F440}"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61D16A-B9A1-4422-A6A4-513CD508CCD8}" type="slidenum">
              <a:rPr lang="en-IN" smtClean="0"/>
              <a:t>‹#›</a:t>
            </a:fld>
            <a:endParaRPr lang="en-IN"/>
          </a:p>
        </p:txBody>
      </p:sp>
    </p:spTree>
    <p:extLst>
      <p:ext uri="{BB962C8B-B14F-4D97-AF65-F5344CB8AC3E}">
        <p14:creationId xmlns:p14="http://schemas.microsoft.com/office/powerpoint/2010/main" val="212091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3E815F-7666-4E79-8E38-5702A266F440}"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61D16A-B9A1-4422-A6A4-513CD508CCD8}"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197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3E815F-7666-4E79-8E38-5702A266F440}"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61D16A-B9A1-4422-A6A4-513CD508CCD8}" type="slidenum">
              <a:rPr lang="en-IN" smtClean="0"/>
              <a:t>‹#›</a:t>
            </a:fld>
            <a:endParaRPr lang="en-IN"/>
          </a:p>
        </p:txBody>
      </p:sp>
    </p:spTree>
    <p:extLst>
      <p:ext uri="{BB962C8B-B14F-4D97-AF65-F5344CB8AC3E}">
        <p14:creationId xmlns:p14="http://schemas.microsoft.com/office/powerpoint/2010/main" val="261930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3E815F-7666-4E79-8E38-5702A266F440}" type="datetimeFigureOut">
              <a:rPr lang="en-IN" smtClean="0"/>
              <a:t>28-11-2022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61D16A-B9A1-4422-A6A4-513CD508CCD8}"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9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3E815F-7666-4E79-8E38-5702A266F440}" type="datetimeFigureOut">
              <a:rPr lang="en-IN" smtClean="0"/>
              <a:t>28-11-2022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61D16A-B9A1-4422-A6A4-513CD508CCD8}" type="slidenum">
              <a:rPr lang="en-IN" smtClean="0"/>
              <a:t>‹#›</a:t>
            </a:fld>
            <a:endParaRPr lang="en-IN"/>
          </a:p>
        </p:txBody>
      </p:sp>
    </p:spTree>
    <p:extLst>
      <p:ext uri="{BB962C8B-B14F-4D97-AF65-F5344CB8AC3E}">
        <p14:creationId xmlns:p14="http://schemas.microsoft.com/office/powerpoint/2010/main" val="1735456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3E815F-7666-4E79-8E38-5702A266F440}" type="datetimeFigureOut">
              <a:rPr lang="en-IN" smtClean="0"/>
              <a:t>28-11-2022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61D16A-B9A1-4422-A6A4-513CD508CCD8}" type="slidenum">
              <a:rPr lang="en-IN" smtClean="0"/>
              <a:t>‹#›</a:t>
            </a:fld>
            <a:endParaRPr lang="en-IN"/>
          </a:p>
        </p:txBody>
      </p:sp>
    </p:spTree>
    <p:extLst>
      <p:ext uri="{BB962C8B-B14F-4D97-AF65-F5344CB8AC3E}">
        <p14:creationId xmlns:p14="http://schemas.microsoft.com/office/powerpoint/2010/main" val="3174484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3E815F-7666-4E79-8E38-5702A266F440}" type="datetimeFigureOut">
              <a:rPr lang="en-IN" smtClean="0"/>
              <a:t>28-11-2022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61D16A-B9A1-4422-A6A4-513CD508CCD8}" type="slidenum">
              <a:rPr lang="en-IN" smtClean="0"/>
              <a:t>‹#›</a:t>
            </a:fld>
            <a:endParaRPr lang="en-IN"/>
          </a:p>
        </p:txBody>
      </p:sp>
    </p:spTree>
    <p:extLst>
      <p:ext uri="{BB962C8B-B14F-4D97-AF65-F5344CB8AC3E}">
        <p14:creationId xmlns:p14="http://schemas.microsoft.com/office/powerpoint/2010/main" val="1855150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E815F-7666-4E79-8E38-5702A266F440}" type="datetimeFigureOut">
              <a:rPr lang="en-IN" smtClean="0"/>
              <a:t>28-11-2022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61D16A-B9A1-4422-A6A4-513CD508CCD8}" type="slidenum">
              <a:rPr lang="en-IN" smtClean="0"/>
              <a:t>‹#›</a:t>
            </a:fld>
            <a:endParaRPr lang="en-IN"/>
          </a:p>
        </p:txBody>
      </p:sp>
    </p:spTree>
    <p:extLst>
      <p:ext uri="{BB962C8B-B14F-4D97-AF65-F5344CB8AC3E}">
        <p14:creationId xmlns:p14="http://schemas.microsoft.com/office/powerpoint/2010/main" val="186080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3E815F-7666-4E79-8E38-5702A266F440}" type="datetimeFigureOut">
              <a:rPr lang="en-IN" smtClean="0"/>
              <a:t>28-11-2022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61D16A-B9A1-4422-A6A4-513CD508CCD8}" type="slidenum">
              <a:rPr lang="en-IN" smtClean="0"/>
              <a:t>‹#›</a:t>
            </a:fld>
            <a:endParaRPr lang="en-IN"/>
          </a:p>
        </p:txBody>
      </p:sp>
    </p:spTree>
    <p:extLst>
      <p:ext uri="{BB962C8B-B14F-4D97-AF65-F5344CB8AC3E}">
        <p14:creationId xmlns:p14="http://schemas.microsoft.com/office/powerpoint/2010/main" val="394650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E815F-7666-4E79-8E38-5702A266F440}" type="datetimeFigureOut">
              <a:rPr lang="en-IN" smtClean="0"/>
              <a:t>28-11-2022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61D16A-B9A1-4422-A6A4-513CD508CCD8}"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0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23E815F-7666-4E79-8E38-5702A266F440}" type="datetimeFigureOut">
              <a:rPr lang="en-IN" smtClean="0"/>
              <a:t>28-11-2022</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561D16A-B9A1-4422-A6A4-513CD508CCD8}"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85881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Digital-Image-Processing-IIITH/dip-m22-project-bahubali_vfx.git"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F9B8E572-2CE6-4185-BC38-989024BC0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BFAD1-ED81-F99B-D316-13E2156F0BA5}"/>
              </a:ext>
            </a:extLst>
          </p:cNvPr>
          <p:cNvSpPr>
            <a:spLocks noGrp="1"/>
          </p:cNvSpPr>
          <p:nvPr>
            <p:ph type="title"/>
          </p:nvPr>
        </p:nvSpPr>
        <p:spPr>
          <a:xfrm>
            <a:off x="1024128" y="585216"/>
            <a:ext cx="9720072" cy="1499616"/>
          </a:xfrm>
        </p:spPr>
        <p:txBody>
          <a:bodyPr>
            <a:normAutofit/>
          </a:bodyPr>
          <a:lstStyle/>
          <a:p>
            <a:r>
              <a:rPr lang="en-US">
                <a:ea typeface="+mj-lt"/>
                <a:cs typeface="+mj-lt"/>
              </a:rPr>
              <a:t>Drawings from Photos</a:t>
            </a:r>
            <a:endParaRPr lang="en-US"/>
          </a:p>
        </p:txBody>
      </p:sp>
      <p:cxnSp>
        <p:nvCxnSpPr>
          <p:cNvPr id="19" name="Straight Connector 9">
            <a:extLst>
              <a:ext uri="{FF2B5EF4-FFF2-40B4-BE49-F238E27FC236}">
                <a16:creationId xmlns:a16="http://schemas.microsoft.com/office/drawing/2014/main" id="{75415567-45D9-4FB5-B020-6FAD77889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A19AF6-F790-4603-3B0D-074D06E46E0F}"/>
              </a:ext>
            </a:extLst>
          </p:cNvPr>
          <p:cNvSpPr>
            <a:spLocks noGrp="1"/>
          </p:cNvSpPr>
          <p:nvPr>
            <p:ph idx="1"/>
          </p:nvPr>
        </p:nvSpPr>
        <p:spPr>
          <a:xfrm>
            <a:off x="1024128" y="2286000"/>
            <a:ext cx="9720073" cy="4023360"/>
          </a:xfrm>
        </p:spPr>
        <p:txBody>
          <a:bodyPr vert="horz" lIns="45720" tIns="45720" rIns="45720" bIns="45720" rtlCol="0">
            <a:normAutofit/>
          </a:bodyPr>
          <a:lstStyle/>
          <a:p>
            <a:r>
              <a:rPr lang="en-US" b="1" dirty="0" err="1"/>
              <a:t>Bahubali_VFX</a:t>
            </a:r>
            <a:endParaRPr lang="en-US" b="1"/>
          </a:p>
          <a:p>
            <a:r>
              <a:rPr lang="en-US" dirty="0"/>
              <a:t>Team members: Pavan, Shubham, Chirag, Sumanth</a:t>
            </a:r>
          </a:p>
          <a:p>
            <a:r>
              <a:rPr lang="en-US" dirty="0"/>
              <a:t>Mentor: BVK sir.</a:t>
            </a:r>
          </a:p>
          <a:p>
            <a:r>
              <a:rPr lang="en-US" dirty="0"/>
              <a:t>Repo URL: </a:t>
            </a:r>
            <a:r>
              <a:rPr lang="en-US" dirty="0">
                <a:ea typeface="+mn-lt"/>
                <a:cs typeface="+mn-lt"/>
                <a:hlinkClick r:id="rId2"/>
              </a:rPr>
              <a:t>https://github.com/Digital-Image-Processing-IIITH/dip-m22-project-bahubali_vfx.git</a:t>
            </a:r>
            <a:endParaRPr lang="en-US" dirty="0">
              <a:ea typeface="+mn-lt"/>
              <a:cs typeface="+mn-lt"/>
            </a:endParaRPr>
          </a:p>
          <a:p>
            <a:endParaRPr lang="en-US" dirty="0"/>
          </a:p>
        </p:txBody>
      </p:sp>
    </p:spTree>
    <p:extLst>
      <p:ext uri="{BB962C8B-B14F-4D97-AF65-F5344CB8AC3E}">
        <p14:creationId xmlns:p14="http://schemas.microsoft.com/office/powerpoint/2010/main" val="150287936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A7495-F833-602F-8469-061FC2F76FE0}"/>
              </a:ext>
            </a:extLst>
          </p:cNvPr>
          <p:cNvSpPr>
            <a:spLocks noGrp="1"/>
          </p:cNvSpPr>
          <p:nvPr>
            <p:ph idx="1"/>
          </p:nvPr>
        </p:nvSpPr>
        <p:spPr>
          <a:xfrm>
            <a:off x="1024128" y="498231"/>
            <a:ext cx="9720073" cy="5811129"/>
          </a:xfrm>
        </p:spPr>
        <p:txBody>
          <a:bodyPr vert="horz" lIns="45720" tIns="45720" rIns="45720" bIns="45720" rtlCol="0" anchor="t">
            <a:normAutofit/>
          </a:bodyPr>
          <a:lstStyle/>
          <a:p>
            <a:r>
              <a:rPr lang="en-US" b="1"/>
              <a:t>REGION LABELLING:</a:t>
            </a:r>
            <a:endParaRPr lang="en-US"/>
          </a:p>
          <a:p>
            <a:r>
              <a:rPr lang="en-US"/>
              <a:t>1. Similarity of each pixel with all immediate neighbors are computed.</a:t>
            </a:r>
          </a:p>
          <a:p>
            <a:r>
              <a:rPr lang="en-US"/>
              <a:t>2. Based on the similarity measure, pixels are merged and parent pixels are stored. Union find data structure is employed.</a:t>
            </a:r>
          </a:p>
          <a:p>
            <a:r>
              <a:rPr lang="en-US"/>
              <a:t>3. Labelling of image is solely based on similarity, where there is no guarantee always a face labelled image is extracted.</a:t>
            </a:r>
          </a:p>
          <a:p>
            <a:r>
              <a:rPr lang="en-US"/>
              <a:t>4. Failure to obtain required label is when background is not uniform. (Images are obtained by varying number of pixel merges)</a:t>
            </a:r>
          </a:p>
        </p:txBody>
      </p:sp>
      <p:pic>
        <p:nvPicPr>
          <p:cNvPr id="6" name="Picture 6" descr="A person wearing a suit and tie&#10;&#10;Description automatically generated">
            <a:extLst>
              <a:ext uri="{FF2B5EF4-FFF2-40B4-BE49-F238E27FC236}">
                <a16:creationId xmlns:a16="http://schemas.microsoft.com/office/drawing/2014/main" id="{21A33328-87D0-00ED-5964-E3DAFE50F936}"/>
              </a:ext>
            </a:extLst>
          </p:cNvPr>
          <p:cNvPicPr>
            <a:picLocks noChangeAspect="1"/>
          </p:cNvPicPr>
          <p:nvPr/>
        </p:nvPicPr>
        <p:blipFill>
          <a:blip r:embed="rId2"/>
          <a:stretch>
            <a:fillRect/>
          </a:stretch>
        </p:blipFill>
        <p:spPr>
          <a:xfrm>
            <a:off x="772990" y="4074990"/>
            <a:ext cx="2381250" cy="2381250"/>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FF441EC7-909D-C655-9C1F-014D8B5B1945}"/>
              </a:ext>
            </a:extLst>
          </p:cNvPr>
          <p:cNvPicPr>
            <a:picLocks noChangeAspect="1"/>
          </p:cNvPicPr>
          <p:nvPr/>
        </p:nvPicPr>
        <p:blipFill>
          <a:blip r:embed="rId3"/>
          <a:stretch>
            <a:fillRect/>
          </a:stretch>
        </p:blipFill>
        <p:spPr>
          <a:xfrm>
            <a:off x="3554569" y="4075089"/>
            <a:ext cx="2442694" cy="2389032"/>
          </a:xfrm>
          <a:prstGeom prst="rect">
            <a:avLst/>
          </a:prstGeom>
        </p:spPr>
      </p:pic>
      <p:pic>
        <p:nvPicPr>
          <p:cNvPr id="8" name="Picture 8" descr="A picture containing text, vector graphics&#10;&#10;Description automatically generated">
            <a:extLst>
              <a:ext uri="{FF2B5EF4-FFF2-40B4-BE49-F238E27FC236}">
                <a16:creationId xmlns:a16="http://schemas.microsoft.com/office/drawing/2014/main" id="{DE86BF2E-A7F9-AEA4-C382-BDDB0742727A}"/>
              </a:ext>
            </a:extLst>
          </p:cNvPr>
          <p:cNvPicPr>
            <a:picLocks noChangeAspect="1"/>
          </p:cNvPicPr>
          <p:nvPr/>
        </p:nvPicPr>
        <p:blipFill>
          <a:blip r:embed="rId4"/>
          <a:stretch>
            <a:fillRect/>
          </a:stretch>
        </p:blipFill>
        <p:spPr>
          <a:xfrm>
            <a:off x="6280597" y="4075089"/>
            <a:ext cx="2356835" cy="2346103"/>
          </a:xfrm>
          <a:prstGeom prst="rect">
            <a:avLst/>
          </a:prstGeom>
        </p:spPr>
      </p:pic>
      <p:pic>
        <p:nvPicPr>
          <p:cNvPr id="9" name="Picture 9" descr="A picture containing text&#10;&#10;Description automatically generated">
            <a:extLst>
              <a:ext uri="{FF2B5EF4-FFF2-40B4-BE49-F238E27FC236}">
                <a16:creationId xmlns:a16="http://schemas.microsoft.com/office/drawing/2014/main" id="{0CA55255-0576-A1DD-7040-876D80A7A8BE}"/>
              </a:ext>
            </a:extLst>
          </p:cNvPr>
          <p:cNvPicPr>
            <a:picLocks noChangeAspect="1"/>
          </p:cNvPicPr>
          <p:nvPr/>
        </p:nvPicPr>
        <p:blipFill>
          <a:blip r:embed="rId5"/>
          <a:stretch>
            <a:fillRect/>
          </a:stretch>
        </p:blipFill>
        <p:spPr>
          <a:xfrm>
            <a:off x="9113949" y="4067383"/>
            <a:ext cx="2364541" cy="2353809"/>
          </a:xfrm>
          <a:prstGeom prst="rect">
            <a:avLst/>
          </a:prstGeom>
        </p:spPr>
      </p:pic>
    </p:spTree>
    <p:extLst>
      <p:ext uri="{BB962C8B-B14F-4D97-AF65-F5344CB8AC3E}">
        <p14:creationId xmlns:p14="http://schemas.microsoft.com/office/powerpoint/2010/main" val="138157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15DE69-CED6-F622-1E45-7775E54CF596}"/>
              </a:ext>
            </a:extLst>
          </p:cNvPr>
          <p:cNvSpPr>
            <a:spLocks noGrp="1"/>
          </p:cNvSpPr>
          <p:nvPr>
            <p:ph idx="1"/>
          </p:nvPr>
        </p:nvSpPr>
        <p:spPr>
          <a:xfrm>
            <a:off x="1024128" y="605693"/>
            <a:ext cx="5802750" cy="5703667"/>
          </a:xfrm>
        </p:spPr>
        <p:txBody>
          <a:bodyPr vert="horz" lIns="45720" tIns="45720" rIns="45720" bIns="45720" rtlCol="0" anchor="t">
            <a:normAutofit/>
          </a:bodyPr>
          <a:lstStyle/>
          <a:p>
            <a:r>
              <a:rPr lang="en-US" b="1"/>
              <a:t>NOISE IMAGE GENERATION:</a:t>
            </a:r>
          </a:p>
          <a:p>
            <a:r>
              <a:rPr lang="en-US"/>
              <a:t> A</a:t>
            </a:r>
            <a:r>
              <a:rPr lang="en-US">
                <a:ea typeface="+mn-lt"/>
                <a:cs typeface="+mn-lt"/>
              </a:rPr>
              <a:t> noise image is generated, consisting of dots which are used as pencil strokes. The noise image is constructed where two thresholds and random image is used.</a:t>
            </a:r>
          </a:p>
          <a:p>
            <a:r>
              <a:rPr lang="en-US"/>
              <a:t>Average grey intensity value for each label is used for the selection of dots in the final image.</a:t>
            </a:r>
          </a:p>
          <a:p>
            <a:pPr marL="0" indent="0">
              <a:buNone/>
            </a:pPr>
            <a:endParaRPr lang="en-US"/>
          </a:p>
          <a:p>
            <a:r>
              <a:rPr lang="en-US" b="1"/>
              <a:t>VECTOR FIELD IMAGE: </a:t>
            </a:r>
          </a:p>
          <a:p>
            <a:r>
              <a:rPr lang="en-US"/>
              <a:t>Vector field lines are generated from labelled image and label frequency, vector field lines are generated which helps in the formation of pencil sketch image as vector field lines are helps the pencil strokes to determine the direction.</a:t>
            </a:r>
          </a:p>
        </p:txBody>
      </p:sp>
      <p:pic>
        <p:nvPicPr>
          <p:cNvPr id="5" name="Picture 5" descr="Scatter chart&#10;&#10;Description automatically generated">
            <a:extLst>
              <a:ext uri="{FF2B5EF4-FFF2-40B4-BE49-F238E27FC236}">
                <a16:creationId xmlns:a16="http://schemas.microsoft.com/office/drawing/2014/main" id="{B103F00A-7FA4-591E-4F2E-2420BCB463F9}"/>
              </a:ext>
            </a:extLst>
          </p:cNvPr>
          <p:cNvPicPr>
            <a:picLocks noChangeAspect="1"/>
          </p:cNvPicPr>
          <p:nvPr/>
        </p:nvPicPr>
        <p:blipFill>
          <a:blip r:embed="rId2"/>
          <a:stretch>
            <a:fillRect/>
          </a:stretch>
        </p:blipFill>
        <p:spPr>
          <a:xfrm>
            <a:off x="8555865" y="350950"/>
            <a:ext cx="2743200" cy="2743200"/>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258EBA44-7A2E-F6DD-412A-500E978DDEDD}"/>
              </a:ext>
            </a:extLst>
          </p:cNvPr>
          <p:cNvPicPr>
            <a:picLocks noChangeAspect="1"/>
          </p:cNvPicPr>
          <p:nvPr/>
        </p:nvPicPr>
        <p:blipFill>
          <a:blip r:embed="rId3"/>
          <a:stretch>
            <a:fillRect/>
          </a:stretch>
        </p:blipFill>
        <p:spPr>
          <a:xfrm>
            <a:off x="8759780" y="3457070"/>
            <a:ext cx="2743200" cy="2884536"/>
          </a:xfrm>
          <a:prstGeom prst="rect">
            <a:avLst/>
          </a:prstGeom>
        </p:spPr>
      </p:pic>
    </p:spTree>
    <p:extLst>
      <p:ext uri="{BB962C8B-B14F-4D97-AF65-F5344CB8AC3E}">
        <p14:creationId xmlns:p14="http://schemas.microsoft.com/office/powerpoint/2010/main" val="2681365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2AF4E-34CF-4A3D-C330-9AC9D64C5DF2}"/>
              </a:ext>
            </a:extLst>
          </p:cNvPr>
          <p:cNvSpPr>
            <a:spLocks noGrp="1"/>
          </p:cNvSpPr>
          <p:nvPr>
            <p:ph idx="1"/>
          </p:nvPr>
        </p:nvSpPr>
        <p:spPr>
          <a:xfrm>
            <a:off x="1024128" y="2286000"/>
            <a:ext cx="4429615" cy="3931920"/>
          </a:xfrm>
        </p:spPr>
        <p:txBody>
          <a:bodyPr vert="horz" lIns="45720" tIns="45720" rIns="45720" bIns="45720" rtlCol="0">
            <a:normAutofit/>
          </a:bodyPr>
          <a:lstStyle/>
          <a:p>
            <a:r>
              <a:rPr lang="en-US" b="1"/>
              <a:t>LIC OUTPUT IMAGE:</a:t>
            </a:r>
          </a:p>
          <a:p>
            <a:r>
              <a:rPr lang="en-US">
                <a:ea typeface="+mn-lt"/>
                <a:cs typeface="+mn-lt"/>
              </a:rPr>
              <a:t>LIC  moves a particle backwards and forwards in the vector field starting from each pixel position, samples the noise image over that streamline, and convolves those samples with a kernel.</a:t>
            </a:r>
          </a:p>
          <a:p>
            <a:endParaRPr lang="en-US"/>
          </a:p>
        </p:txBody>
      </p:sp>
      <p:pic>
        <p:nvPicPr>
          <p:cNvPr id="4" name="Picture 4" descr="A picture containing text, invertebrate, arthropod&#10;&#10;Description automatically generated">
            <a:extLst>
              <a:ext uri="{FF2B5EF4-FFF2-40B4-BE49-F238E27FC236}">
                <a16:creationId xmlns:a16="http://schemas.microsoft.com/office/drawing/2014/main" id="{EA05CBCB-3F05-CD3B-5F19-900FC26326F0}"/>
              </a:ext>
            </a:extLst>
          </p:cNvPr>
          <p:cNvPicPr>
            <a:picLocks noChangeAspect="1"/>
          </p:cNvPicPr>
          <p:nvPr/>
        </p:nvPicPr>
        <p:blipFill>
          <a:blip r:embed="rId2"/>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822912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Zigzag indicator line">
            <a:extLst>
              <a:ext uri="{FF2B5EF4-FFF2-40B4-BE49-F238E27FC236}">
                <a16:creationId xmlns:a16="http://schemas.microsoft.com/office/drawing/2014/main" id="{662D26BB-18BF-A901-0BF5-5C326FDC5519}"/>
              </a:ext>
            </a:extLst>
          </p:cNvPr>
          <p:cNvPicPr>
            <a:picLocks noChangeAspect="1"/>
          </p:cNvPicPr>
          <p:nvPr/>
        </p:nvPicPr>
        <p:blipFill rotWithShape="1">
          <a:blip r:embed="rId2">
            <a:duotone>
              <a:schemeClr val="bg2">
                <a:shade val="45000"/>
                <a:satMod val="135000"/>
              </a:schemeClr>
              <a:prstClr val="white"/>
            </a:duotone>
            <a:alphaModFix amt="35000"/>
          </a:blip>
          <a:srcRect t="8339" r="6" b="7373"/>
          <a:stretch/>
        </p:blipFill>
        <p:spPr>
          <a:xfrm>
            <a:off x="20" y="-1"/>
            <a:ext cx="12188932" cy="6858000"/>
          </a:xfrm>
          <a:prstGeom prst="rect">
            <a:avLst/>
          </a:prstGeom>
        </p:spPr>
      </p:pic>
      <p:sp>
        <p:nvSpPr>
          <p:cNvPr id="2" name="Title 1">
            <a:extLst>
              <a:ext uri="{FF2B5EF4-FFF2-40B4-BE49-F238E27FC236}">
                <a16:creationId xmlns:a16="http://schemas.microsoft.com/office/drawing/2014/main" id="{74877B4B-E560-67DE-207F-FFB7C8999AA5}"/>
              </a:ext>
            </a:extLst>
          </p:cNvPr>
          <p:cNvSpPr>
            <a:spLocks noGrp="1"/>
          </p:cNvSpPr>
          <p:nvPr>
            <p:ph type="title"/>
          </p:nvPr>
        </p:nvSpPr>
        <p:spPr>
          <a:xfrm>
            <a:off x="643467" y="643467"/>
            <a:ext cx="3684437" cy="5571066"/>
          </a:xfrm>
        </p:spPr>
        <p:txBody>
          <a:bodyPr>
            <a:normAutofit/>
          </a:bodyPr>
          <a:lstStyle/>
          <a:p>
            <a:pPr algn="r"/>
            <a:r>
              <a:rPr lang="en-IN"/>
              <a:t>Region of interest identification-Techniques required</a:t>
            </a:r>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AF3164-068F-78C4-4FE1-05AC3FDD83FC}"/>
              </a:ext>
            </a:extLst>
          </p:cNvPr>
          <p:cNvSpPr>
            <a:spLocks noGrp="1"/>
          </p:cNvSpPr>
          <p:nvPr>
            <p:ph idx="1"/>
          </p:nvPr>
        </p:nvSpPr>
        <p:spPr>
          <a:xfrm>
            <a:off x="4971371" y="643467"/>
            <a:ext cx="6574112" cy="5571066"/>
          </a:xfrm>
        </p:spPr>
        <p:txBody>
          <a:bodyPr anchor="ctr">
            <a:normAutofit/>
          </a:bodyPr>
          <a:lstStyle/>
          <a:p>
            <a:r>
              <a:rPr lang="en-IN" b="1"/>
              <a:t>1. Contrast stretching.</a:t>
            </a:r>
          </a:p>
          <a:p>
            <a:endParaRPr lang="en-IN" b="1"/>
          </a:p>
          <a:p>
            <a:pPr lvl="1"/>
            <a:r>
              <a:rPr lang="en-IN" b="1"/>
              <a:t>Histogram Equalization on individual channels produces better results. </a:t>
            </a:r>
          </a:p>
          <a:p>
            <a:pPr marL="128016" lvl="1" indent="0">
              <a:buNone/>
            </a:pPr>
            <a:endParaRPr lang="en-IN" b="1"/>
          </a:p>
          <a:p>
            <a:pPr lvl="1"/>
            <a:r>
              <a:rPr lang="en-IN" b="1"/>
              <a:t>The limitation of the paper we are referring to is that they are unable to obtain good saliency map.</a:t>
            </a:r>
          </a:p>
          <a:p>
            <a:pPr marL="128016" lvl="1" indent="0">
              <a:buNone/>
            </a:pPr>
            <a:endParaRPr lang="en-IN" b="1"/>
          </a:p>
          <a:p>
            <a:pPr lvl="1"/>
            <a:r>
              <a:rPr lang="en-IN" b="1"/>
              <a:t>Solution: Increase dynamic range (contrast) of the image to have better distinction between FG and BG</a:t>
            </a:r>
          </a:p>
        </p:txBody>
      </p:sp>
    </p:spTree>
    <p:extLst>
      <p:ext uri="{BB962C8B-B14F-4D97-AF65-F5344CB8AC3E}">
        <p14:creationId xmlns:p14="http://schemas.microsoft.com/office/powerpoint/2010/main" val="322405112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A fingerprint in black and white">
            <a:extLst>
              <a:ext uri="{FF2B5EF4-FFF2-40B4-BE49-F238E27FC236}">
                <a16:creationId xmlns:a16="http://schemas.microsoft.com/office/drawing/2014/main" id="{C855A919-2802-C10C-23E9-EDA4658A6B3F}"/>
              </a:ext>
            </a:extLst>
          </p:cNvPr>
          <p:cNvPicPr>
            <a:picLocks noChangeAspect="1"/>
          </p:cNvPicPr>
          <p:nvPr/>
        </p:nvPicPr>
        <p:blipFill rotWithShape="1">
          <a:blip r:embed="rId2">
            <a:duotone>
              <a:schemeClr val="bg2">
                <a:shade val="45000"/>
                <a:satMod val="135000"/>
              </a:schemeClr>
              <a:prstClr val="white"/>
            </a:duotone>
            <a:alphaModFix amt="35000"/>
          </a:blip>
          <a:srcRect t="6745" r="6" b="8967"/>
          <a:stretch/>
        </p:blipFill>
        <p:spPr>
          <a:xfrm>
            <a:off x="20" y="-1"/>
            <a:ext cx="12188932" cy="6858000"/>
          </a:xfrm>
          <a:prstGeom prst="rect">
            <a:avLst/>
          </a:prstGeom>
        </p:spPr>
      </p:pic>
      <p:sp>
        <p:nvSpPr>
          <p:cNvPr id="2" name="Title 1">
            <a:extLst>
              <a:ext uri="{FF2B5EF4-FFF2-40B4-BE49-F238E27FC236}">
                <a16:creationId xmlns:a16="http://schemas.microsoft.com/office/drawing/2014/main" id="{4F00CB0E-C529-7E6B-C5A1-4C3C3CD8F62E}"/>
              </a:ext>
            </a:extLst>
          </p:cNvPr>
          <p:cNvSpPr>
            <a:spLocks noGrp="1"/>
          </p:cNvSpPr>
          <p:nvPr>
            <p:ph type="title"/>
          </p:nvPr>
        </p:nvSpPr>
        <p:spPr>
          <a:xfrm>
            <a:off x="643467" y="643467"/>
            <a:ext cx="3684437" cy="5571066"/>
          </a:xfrm>
        </p:spPr>
        <p:txBody>
          <a:bodyPr>
            <a:normAutofit/>
          </a:bodyPr>
          <a:lstStyle/>
          <a:p>
            <a:pPr algn="r"/>
            <a:r>
              <a:rPr lang="en-IN"/>
              <a:t>Region of interest identification-Techniques required</a:t>
            </a:r>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D4F1CA-BDB9-0E89-C2A6-FE751DA8429F}"/>
                  </a:ext>
                </a:extLst>
              </p:cNvPr>
              <p:cNvSpPr>
                <a:spLocks noGrp="1"/>
              </p:cNvSpPr>
              <p:nvPr>
                <p:ph idx="1"/>
              </p:nvPr>
            </p:nvSpPr>
            <p:spPr>
              <a:xfrm>
                <a:off x="4971371" y="643467"/>
                <a:ext cx="6574112" cy="5571066"/>
              </a:xfrm>
            </p:spPr>
            <p:txBody>
              <a:bodyPr anchor="ctr">
                <a:normAutofit/>
              </a:bodyPr>
              <a:lstStyle/>
              <a:p>
                <a:r>
                  <a:rPr lang="en-IN" sz="1700" b="1"/>
                  <a:t>2. Saliency Map.</a:t>
                </a:r>
              </a:p>
              <a:p>
                <a14:m>
                  <m:oMath xmlns:m="http://schemas.openxmlformats.org/officeDocument/2006/math">
                    <m:r>
                      <a:rPr lang="en-IN" sz="1700" b="1" i="1" smtClean="0">
                        <a:latin typeface="Cambria Math" panose="02040503050406030204" pitchFamily="18" charset="0"/>
                      </a:rPr>
                      <m:t>𝑺</m:t>
                    </m:r>
                    <m:r>
                      <a:rPr lang="en-IN" sz="1700" b="1" i="1" smtClean="0">
                        <a:latin typeface="Cambria Math" panose="02040503050406030204" pitchFamily="18" charset="0"/>
                      </a:rPr>
                      <m:t>(</m:t>
                    </m:r>
                    <m:r>
                      <a:rPr lang="en-IN" sz="1700" b="1" i="1" smtClean="0">
                        <a:latin typeface="Cambria Math" panose="02040503050406030204" pitchFamily="18" charset="0"/>
                      </a:rPr>
                      <m:t>𝑪</m:t>
                    </m:r>
                    <m:r>
                      <a:rPr lang="en-IN" sz="1700" b="1" i="1" smtClean="0">
                        <a:latin typeface="Cambria Math" panose="02040503050406030204" pitchFamily="18" charset="0"/>
                      </a:rPr>
                      <m:t>)=</m:t>
                    </m:r>
                    <m:nary>
                      <m:naryPr>
                        <m:chr m:val="∑"/>
                        <m:ctrlPr>
                          <a:rPr lang="pt-BR" sz="1700" b="1" i="1" smtClean="0">
                            <a:latin typeface="Cambria Math" panose="02040503050406030204" pitchFamily="18" charset="0"/>
                          </a:rPr>
                        </m:ctrlPr>
                      </m:naryPr>
                      <m:sub>
                        <m:r>
                          <m:rPr>
                            <m:brk m:alnAt="23"/>
                          </m:rPr>
                          <a:rPr lang="en-IN" sz="1700" b="1" i="1" smtClean="0">
                            <a:latin typeface="Cambria Math" panose="02040503050406030204" pitchFamily="18" charset="0"/>
                          </a:rPr>
                          <m:t>𝑪</m:t>
                        </m:r>
                        <m:r>
                          <a:rPr lang="en-IN" sz="1700" b="1" i="1" smtClean="0">
                            <a:latin typeface="Cambria Math" panose="02040503050406030204" pitchFamily="18" charset="0"/>
                          </a:rPr>
                          <m:t>𝒌</m:t>
                        </m:r>
                      </m:sub>
                      <m:sup/>
                      <m:e>
                        <m:r>
                          <a:rPr lang="en-IN" sz="1700" b="1" i="1" smtClean="0">
                            <a:latin typeface="Cambria Math" panose="02040503050406030204" pitchFamily="18" charset="0"/>
                          </a:rPr>
                          <m:t>𝒏𝒌</m:t>
                        </m:r>
                        <m:r>
                          <a:rPr lang="en-IN" sz="1700" b="1" i="1" smtClean="0">
                            <a:latin typeface="Cambria Math" panose="02040503050406030204" pitchFamily="18" charset="0"/>
                          </a:rPr>
                          <m:t>|</m:t>
                        </m:r>
                        <m:d>
                          <m:dPr>
                            <m:begChr m:val="|"/>
                            <m:endChr m:val="|"/>
                            <m:ctrlPr>
                              <a:rPr lang="en-IN" sz="1700" b="1" i="1" smtClean="0">
                                <a:latin typeface="Cambria Math" panose="02040503050406030204" pitchFamily="18" charset="0"/>
                              </a:rPr>
                            </m:ctrlPr>
                          </m:dPr>
                          <m:e>
                            <m:r>
                              <a:rPr lang="en-IN" sz="1700" b="1" i="1" smtClean="0">
                                <a:latin typeface="Cambria Math" panose="02040503050406030204" pitchFamily="18" charset="0"/>
                              </a:rPr>
                              <m:t>𝑪</m:t>
                            </m:r>
                            <m:r>
                              <a:rPr lang="en-IN" sz="1700" b="1" i="1" smtClean="0">
                                <a:latin typeface="Cambria Math" panose="02040503050406030204" pitchFamily="18" charset="0"/>
                              </a:rPr>
                              <m:t>−</m:t>
                            </m:r>
                            <m:r>
                              <a:rPr lang="en-IN" sz="1700" b="1" i="1" smtClean="0">
                                <a:latin typeface="Cambria Math" panose="02040503050406030204" pitchFamily="18" charset="0"/>
                              </a:rPr>
                              <m:t>𝑪𝒌</m:t>
                            </m:r>
                          </m:e>
                        </m:d>
                        <m:r>
                          <a:rPr lang="en-IN" sz="1700" b="1" i="1" smtClean="0">
                            <a:latin typeface="Cambria Math" panose="02040503050406030204" pitchFamily="18" charset="0"/>
                          </a:rPr>
                          <m:t>|</m:t>
                        </m:r>
                      </m:e>
                    </m:nary>
                  </m:oMath>
                </a14:m>
                <a:endParaRPr lang="en-IN" sz="1700" b="1"/>
              </a:p>
              <a:p>
                <a:endParaRPr lang="en-IN" sz="1700" b="1"/>
              </a:p>
              <a:p>
                <a:pPr lvl="1"/>
                <a:r>
                  <a:rPr lang="en-IN" sz="1700" b="1"/>
                  <a:t>RGB Quantization</a:t>
                </a:r>
              </a:p>
              <a:p>
                <a:pPr marL="128016" lvl="1" indent="0">
                  <a:buNone/>
                </a:pPr>
                <a:r>
                  <a:rPr lang="en-IN" sz="1700" b="1"/>
                  <a:t>The image is quantized using simple quantization method by dividing the 0-255 range into 12 parts. Increasing the number of quantization level is computationally expensive. And </a:t>
                </a:r>
                <a:r>
                  <a:rPr lang="en-IN" sz="1700" b="1" err="1"/>
                  <a:t>decreasingit</a:t>
                </a:r>
                <a:r>
                  <a:rPr lang="en-IN" sz="1700" b="1"/>
                  <a:t> below 12 gives degraded output.</a:t>
                </a:r>
              </a:p>
              <a:p>
                <a:pPr marL="128016" lvl="1" indent="0">
                  <a:buNone/>
                </a:pPr>
                <a:endParaRPr lang="en-IN" sz="1700" b="1"/>
              </a:p>
              <a:p>
                <a:pPr lvl="1"/>
                <a:r>
                  <a:rPr lang="en-IN" sz="1700" b="1"/>
                  <a:t>Colour Histogram (C)</a:t>
                </a:r>
              </a:p>
              <a:p>
                <a:pPr marL="128016" lvl="1" indent="0">
                  <a:buNone/>
                </a:pPr>
                <a:r>
                  <a:rPr lang="en-IN" sz="1700" b="1"/>
                  <a:t>To obtain histogram (intensities and frequencies) of the quantized RGB image.</a:t>
                </a:r>
              </a:p>
              <a:p>
                <a:pPr marL="128016" lvl="1" indent="0">
                  <a:buNone/>
                </a:pPr>
                <a:endParaRPr lang="en-IN" sz="1700" b="1"/>
              </a:p>
              <a:p>
                <a:pPr lvl="1"/>
                <a:r>
                  <a:rPr lang="en-IN" sz="1700" b="1"/>
                  <a:t>Compute Saliency</a:t>
                </a:r>
              </a:p>
              <a:p>
                <a:pPr marL="128016" lvl="1" indent="0">
                  <a:buNone/>
                </a:pPr>
                <a:r>
                  <a:rPr lang="en-US" sz="1700" b="1"/>
                  <a:t>Replacing each color pixel with its associated saliency produced a grayscale image called a saliency map. </a:t>
                </a:r>
              </a:p>
              <a:p>
                <a:pPr marL="128016" lvl="1" indent="0">
                  <a:buNone/>
                </a:pPr>
                <a:r>
                  <a:rPr lang="en-US" sz="1700" b="1"/>
                  <a:t>Otsu’s method was used to binarize the map into foreground and background. </a:t>
                </a:r>
                <a:endParaRPr lang="en-IN" sz="1700" b="1"/>
              </a:p>
            </p:txBody>
          </p:sp>
        </mc:Choice>
        <mc:Fallback>
          <p:sp>
            <p:nvSpPr>
              <p:cNvPr id="3" name="Content Placeholder 2">
                <a:extLst>
                  <a:ext uri="{FF2B5EF4-FFF2-40B4-BE49-F238E27FC236}">
                    <a16:creationId xmlns:a16="http://schemas.microsoft.com/office/drawing/2014/main" id="{FCD4F1CA-BDB9-0E89-C2A6-FE751DA8429F}"/>
                  </a:ext>
                </a:extLst>
              </p:cNvPr>
              <p:cNvSpPr>
                <a:spLocks noGrp="1" noRot="1" noChangeAspect="1" noMove="1" noResize="1" noEditPoints="1" noAdjustHandles="1" noChangeArrowheads="1" noChangeShapeType="1" noTextEdit="1"/>
              </p:cNvSpPr>
              <p:nvPr>
                <p:ph idx="1"/>
              </p:nvPr>
            </p:nvSpPr>
            <p:spPr>
              <a:xfrm>
                <a:off x="4971371" y="643467"/>
                <a:ext cx="6574112" cy="5571066"/>
              </a:xfrm>
              <a:blipFill>
                <a:blip r:embed="rId3"/>
                <a:stretch>
                  <a:fillRect l="-1299" r="-1855"/>
                </a:stretch>
              </a:blipFill>
            </p:spPr>
            <p:txBody>
              <a:bodyPr/>
              <a:lstStyle/>
              <a:p>
                <a:r>
                  <a:rPr lang="en-US">
                    <a:noFill/>
                  </a:rPr>
                  <a:t> </a:t>
                </a:r>
              </a:p>
            </p:txBody>
          </p:sp>
        </mc:Fallback>
      </mc:AlternateContent>
    </p:spTree>
    <p:extLst>
      <p:ext uri="{BB962C8B-B14F-4D97-AF65-F5344CB8AC3E}">
        <p14:creationId xmlns:p14="http://schemas.microsoft.com/office/powerpoint/2010/main" val="90846525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 pencils drawing curves on background">
            <a:extLst>
              <a:ext uri="{FF2B5EF4-FFF2-40B4-BE49-F238E27FC236}">
                <a16:creationId xmlns:a16="http://schemas.microsoft.com/office/drawing/2014/main" id="{849A5BEF-AF3C-1108-5504-BE9AC349B722}"/>
              </a:ext>
            </a:extLst>
          </p:cNvPr>
          <p:cNvPicPr>
            <a:picLocks noChangeAspect="1"/>
          </p:cNvPicPr>
          <p:nvPr/>
        </p:nvPicPr>
        <p:blipFill rotWithShape="1">
          <a:blip r:embed="rId2">
            <a:duotone>
              <a:schemeClr val="bg2">
                <a:shade val="45000"/>
                <a:satMod val="135000"/>
              </a:schemeClr>
              <a:prstClr val="white"/>
            </a:duotone>
            <a:alphaModFix amt="35000"/>
          </a:blip>
          <a:srcRect t="3305" r="-1" b="12403"/>
          <a:stretch/>
        </p:blipFill>
        <p:spPr>
          <a:xfrm>
            <a:off x="20" y="-1"/>
            <a:ext cx="12188932" cy="6858000"/>
          </a:xfrm>
          <a:prstGeom prst="rect">
            <a:avLst/>
          </a:prstGeom>
        </p:spPr>
      </p:pic>
      <p:sp>
        <p:nvSpPr>
          <p:cNvPr id="2" name="Title 1">
            <a:extLst>
              <a:ext uri="{FF2B5EF4-FFF2-40B4-BE49-F238E27FC236}">
                <a16:creationId xmlns:a16="http://schemas.microsoft.com/office/drawing/2014/main" id="{9623EA34-8C56-3EE2-1A6C-CABDD254228D}"/>
              </a:ext>
            </a:extLst>
          </p:cNvPr>
          <p:cNvSpPr>
            <a:spLocks noGrp="1"/>
          </p:cNvSpPr>
          <p:nvPr>
            <p:ph type="title"/>
          </p:nvPr>
        </p:nvSpPr>
        <p:spPr>
          <a:xfrm>
            <a:off x="643467" y="643467"/>
            <a:ext cx="3684437" cy="5571066"/>
          </a:xfrm>
        </p:spPr>
        <p:txBody>
          <a:bodyPr>
            <a:normAutofit/>
          </a:bodyPr>
          <a:lstStyle/>
          <a:p>
            <a:pPr algn="r"/>
            <a:r>
              <a:rPr lang="en-IN"/>
              <a:t>Color generation</a:t>
            </a:r>
          </a:p>
        </p:txBody>
      </p:sp>
      <p:cxnSp>
        <p:nvCxnSpPr>
          <p:cNvPr id="12" name="Straight Connector 11">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73F6D9-35C7-F731-5F19-92DB54B144B8}"/>
              </a:ext>
            </a:extLst>
          </p:cNvPr>
          <p:cNvSpPr>
            <a:spLocks noGrp="1"/>
          </p:cNvSpPr>
          <p:nvPr>
            <p:ph idx="1"/>
          </p:nvPr>
        </p:nvSpPr>
        <p:spPr>
          <a:xfrm>
            <a:off x="4971371" y="643467"/>
            <a:ext cx="6574112" cy="5571066"/>
          </a:xfrm>
        </p:spPr>
        <p:txBody>
          <a:bodyPr anchor="ctr">
            <a:normAutofit/>
          </a:bodyPr>
          <a:lstStyle/>
          <a:p>
            <a:pPr>
              <a:spcAft>
                <a:spcPts val="800"/>
              </a:spcAft>
            </a:pPr>
            <a:r>
              <a:rPr lang="en-IN" b="1">
                <a:latin typeface="Calibri"/>
                <a:ea typeface="Calibri" panose="020F0502020204030204" pitchFamily="34" charset="0"/>
                <a:cs typeface="Times New Roman"/>
              </a:rPr>
              <a:t>To obtain colors from the original image for the sketch we again have two implementations discussed as follows:</a:t>
            </a:r>
            <a:endParaRPr lang="en-IN">
              <a:latin typeface="Calibri"/>
              <a:ea typeface="Calibri" panose="020F0502020204030204" pitchFamily="34" charset="0"/>
              <a:cs typeface="Times New Roman" panose="02020603050405020304" pitchFamily="18" charset="0"/>
            </a:endParaRPr>
          </a:p>
          <a:p>
            <a:pPr>
              <a:spcAft>
                <a:spcPts val="800"/>
              </a:spcAft>
            </a:pPr>
            <a:r>
              <a:rPr lang="en-IN" b="1">
                <a:latin typeface="Calibri"/>
                <a:ea typeface="Calibri" panose="020F0502020204030204" pitchFamily="34" charset="0"/>
                <a:cs typeface="Times New Roman"/>
              </a:rPr>
              <a:t>1. LAB Space K-means Clustering</a:t>
            </a:r>
            <a:endParaRPr lang="en-IN" b="1">
              <a:effectLst/>
              <a:latin typeface="Calibri"/>
              <a:ea typeface="Calibri" panose="020F0502020204030204" pitchFamily="34" charset="0"/>
              <a:cs typeface="Times New Roman" panose="02020603050405020304" pitchFamily="18" charset="0"/>
            </a:endParaRPr>
          </a:p>
          <a:p>
            <a:pPr>
              <a:spcAft>
                <a:spcPts val="800"/>
              </a:spcAft>
            </a:pPr>
            <a:r>
              <a:rPr lang="en-IN" b="1">
                <a:latin typeface="Calibri"/>
                <a:cs typeface="Times New Roman"/>
              </a:rPr>
              <a:t>2. Generation from Region Segmentation</a:t>
            </a:r>
          </a:p>
          <a:p>
            <a:endParaRPr lang="en-IN"/>
          </a:p>
        </p:txBody>
      </p:sp>
    </p:spTree>
    <p:extLst>
      <p:ext uri="{BB962C8B-B14F-4D97-AF65-F5344CB8AC3E}">
        <p14:creationId xmlns:p14="http://schemas.microsoft.com/office/powerpoint/2010/main" val="266130075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 pencils drawing curves on background">
            <a:extLst>
              <a:ext uri="{FF2B5EF4-FFF2-40B4-BE49-F238E27FC236}">
                <a16:creationId xmlns:a16="http://schemas.microsoft.com/office/drawing/2014/main" id="{849A5BEF-AF3C-1108-5504-BE9AC349B722}"/>
              </a:ext>
            </a:extLst>
          </p:cNvPr>
          <p:cNvPicPr>
            <a:picLocks noChangeAspect="1"/>
          </p:cNvPicPr>
          <p:nvPr/>
        </p:nvPicPr>
        <p:blipFill rotWithShape="1">
          <a:blip r:embed="rId2">
            <a:duotone>
              <a:schemeClr val="bg2">
                <a:shade val="45000"/>
                <a:satMod val="135000"/>
              </a:schemeClr>
              <a:prstClr val="white"/>
            </a:duotone>
            <a:alphaModFix amt="35000"/>
          </a:blip>
          <a:srcRect t="3305" r="-1" b="12403"/>
          <a:stretch/>
        </p:blipFill>
        <p:spPr>
          <a:xfrm>
            <a:off x="20" y="-1"/>
            <a:ext cx="12188932" cy="6858000"/>
          </a:xfrm>
          <a:prstGeom prst="rect">
            <a:avLst/>
          </a:prstGeom>
        </p:spPr>
      </p:pic>
      <p:sp>
        <p:nvSpPr>
          <p:cNvPr id="2" name="Title 1">
            <a:extLst>
              <a:ext uri="{FF2B5EF4-FFF2-40B4-BE49-F238E27FC236}">
                <a16:creationId xmlns:a16="http://schemas.microsoft.com/office/drawing/2014/main" id="{9623EA34-8C56-3EE2-1A6C-CABDD254228D}"/>
              </a:ext>
            </a:extLst>
          </p:cNvPr>
          <p:cNvSpPr>
            <a:spLocks noGrp="1"/>
          </p:cNvSpPr>
          <p:nvPr>
            <p:ph type="title"/>
          </p:nvPr>
        </p:nvSpPr>
        <p:spPr>
          <a:xfrm>
            <a:off x="643467" y="643467"/>
            <a:ext cx="3684437" cy="5571066"/>
          </a:xfrm>
        </p:spPr>
        <p:txBody>
          <a:bodyPr>
            <a:normAutofit/>
          </a:bodyPr>
          <a:lstStyle/>
          <a:p>
            <a:pPr algn="r"/>
            <a:r>
              <a:rPr lang="en-IN"/>
              <a:t>Generation from region segmentation</a:t>
            </a:r>
            <a:endParaRPr lang="en-US"/>
          </a:p>
        </p:txBody>
      </p:sp>
      <p:cxnSp>
        <p:nvCxnSpPr>
          <p:cNvPr id="12" name="Straight Connector 11">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73F6D9-35C7-F731-5F19-92DB54B144B8}"/>
              </a:ext>
            </a:extLst>
          </p:cNvPr>
          <p:cNvSpPr>
            <a:spLocks noGrp="1"/>
          </p:cNvSpPr>
          <p:nvPr>
            <p:ph idx="1"/>
          </p:nvPr>
        </p:nvSpPr>
        <p:spPr>
          <a:xfrm>
            <a:off x="4971371" y="643467"/>
            <a:ext cx="6574112" cy="5571066"/>
          </a:xfrm>
        </p:spPr>
        <p:txBody>
          <a:bodyPr anchor="ctr">
            <a:normAutofit lnSpcReduction="10000"/>
          </a:bodyPr>
          <a:lstStyle/>
          <a:p>
            <a:r>
              <a:rPr lang="en-IN">
                <a:ea typeface="+mn-lt"/>
                <a:cs typeface="+mn-lt"/>
              </a:rPr>
              <a:t>The goal is to ensure that different regions of the images are assigned different colors, to preserve the structure content of the input.</a:t>
            </a:r>
            <a:endParaRPr lang="en-IN"/>
          </a:p>
          <a:p>
            <a:r>
              <a:rPr lang="en-IN">
                <a:ea typeface="+mn-lt"/>
                <a:cs typeface="+mn-lt"/>
              </a:rPr>
              <a:t>The idea is to use a region segmentation algorithm to identify what are the different regions of the image. </a:t>
            </a:r>
          </a:p>
          <a:p>
            <a:r>
              <a:rPr lang="en-IN">
                <a:ea typeface="+mn-lt"/>
                <a:cs typeface="+mn-lt"/>
              </a:rPr>
              <a:t>Then for each region, assign the mean color value to every belonging pixels. The averaging was done in the LAB-space that better accounts for human color perception.</a:t>
            </a:r>
          </a:p>
          <a:p>
            <a:r>
              <a:rPr lang="en-IN">
                <a:ea typeface="+mn-lt"/>
                <a:cs typeface="+mn-lt"/>
              </a:rPr>
              <a:t>First, opening-closing by reconstruction is performed on the grayscale version of the input image to sharpen the transitions between regions. Then a Sobel gradient-based edge detector is applied to detect the region edges. </a:t>
            </a:r>
          </a:p>
          <a:p>
            <a:r>
              <a:rPr lang="en-IN">
                <a:ea typeface="+mn-lt"/>
                <a:cs typeface="+mn-lt"/>
              </a:rPr>
              <a:t>Finally, region labelling is run on the complement binary image to identify the distinct regions.</a:t>
            </a:r>
            <a:endParaRPr lang="en-IN"/>
          </a:p>
        </p:txBody>
      </p:sp>
    </p:spTree>
    <p:extLst>
      <p:ext uri="{BB962C8B-B14F-4D97-AF65-F5344CB8AC3E}">
        <p14:creationId xmlns:p14="http://schemas.microsoft.com/office/powerpoint/2010/main" val="332086357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 pencils drawing curves on background">
            <a:extLst>
              <a:ext uri="{FF2B5EF4-FFF2-40B4-BE49-F238E27FC236}">
                <a16:creationId xmlns:a16="http://schemas.microsoft.com/office/drawing/2014/main" id="{849A5BEF-AF3C-1108-5504-BE9AC349B722}"/>
              </a:ext>
            </a:extLst>
          </p:cNvPr>
          <p:cNvPicPr>
            <a:picLocks noChangeAspect="1"/>
          </p:cNvPicPr>
          <p:nvPr/>
        </p:nvPicPr>
        <p:blipFill rotWithShape="1">
          <a:blip r:embed="rId2">
            <a:duotone>
              <a:schemeClr val="bg2">
                <a:shade val="45000"/>
                <a:satMod val="135000"/>
              </a:schemeClr>
              <a:prstClr val="white"/>
            </a:duotone>
            <a:alphaModFix amt="35000"/>
          </a:blip>
          <a:srcRect t="3305" r="-1" b="12403"/>
          <a:stretch/>
        </p:blipFill>
        <p:spPr>
          <a:xfrm>
            <a:off x="20" y="-1"/>
            <a:ext cx="12188932" cy="6858000"/>
          </a:xfrm>
          <a:prstGeom prst="rect">
            <a:avLst/>
          </a:prstGeom>
        </p:spPr>
      </p:pic>
      <p:sp>
        <p:nvSpPr>
          <p:cNvPr id="2" name="Title 1">
            <a:extLst>
              <a:ext uri="{FF2B5EF4-FFF2-40B4-BE49-F238E27FC236}">
                <a16:creationId xmlns:a16="http://schemas.microsoft.com/office/drawing/2014/main" id="{9623EA34-8C56-3EE2-1A6C-CABDD254228D}"/>
              </a:ext>
            </a:extLst>
          </p:cNvPr>
          <p:cNvSpPr>
            <a:spLocks noGrp="1"/>
          </p:cNvSpPr>
          <p:nvPr>
            <p:ph type="title"/>
          </p:nvPr>
        </p:nvSpPr>
        <p:spPr>
          <a:xfrm>
            <a:off x="643467" y="643467"/>
            <a:ext cx="3684437" cy="5571066"/>
          </a:xfrm>
        </p:spPr>
        <p:txBody>
          <a:bodyPr>
            <a:normAutofit/>
          </a:bodyPr>
          <a:lstStyle/>
          <a:p>
            <a:pPr algn="r"/>
            <a:r>
              <a:rPr lang="en-IN"/>
              <a:t>Generation from region segmentation</a:t>
            </a:r>
            <a:endParaRPr lang="en-US"/>
          </a:p>
        </p:txBody>
      </p:sp>
      <p:cxnSp>
        <p:nvCxnSpPr>
          <p:cNvPr id="12" name="Straight Connector 11">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73F6D9-35C7-F731-5F19-92DB54B144B8}"/>
              </a:ext>
            </a:extLst>
          </p:cNvPr>
          <p:cNvSpPr>
            <a:spLocks noGrp="1"/>
          </p:cNvSpPr>
          <p:nvPr>
            <p:ph idx="1"/>
          </p:nvPr>
        </p:nvSpPr>
        <p:spPr>
          <a:xfrm>
            <a:off x="4971371" y="643467"/>
            <a:ext cx="6574112" cy="5571066"/>
          </a:xfrm>
        </p:spPr>
        <p:txBody>
          <a:bodyPr anchor="ctr">
            <a:normAutofit/>
          </a:bodyPr>
          <a:lstStyle/>
          <a:p>
            <a:r>
              <a:rPr lang="en-IN"/>
              <a:t>Mean color of different regions is calculated and then a gamma correction technique is used to further boost the color differences.</a:t>
            </a:r>
          </a:p>
          <a:p>
            <a:r>
              <a:rPr lang="en-IN"/>
              <a:t>Then all pixels belonging to a particular label is assigned the corresponding color.</a:t>
            </a:r>
          </a:p>
        </p:txBody>
      </p:sp>
    </p:spTree>
    <p:extLst>
      <p:ext uri="{BB962C8B-B14F-4D97-AF65-F5344CB8AC3E}">
        <p14:creationId xmlns:p14="http://schemas.microsoft.com/office/powerpoint/2010/main" val="426022420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38B-6E6C-0604-0B5A-B1AA4F4F8A03}"/>
              </a:ext>
            </a:extLst>
          </p:cNvPr>
          <p:cNvSpPr>
            <a:spLocks noGrp="1"/>
          </p:cNvSpPr>
          <p:nvPr>
            <p:ph type="title"/>
          </p:nvPr>
        </p:nvSpPr>
        <p:spPr>
          <a:xfrm>
            <a:off x="1001256" y="53389"/>
            <a:ext cx="9720072" cy="1499616"/>
          </a:xfrm>
        </p:spPr>
        <p:txBody>
          <a:bodyPr/>
          <a:lstStyle/>
          <a:p>
            <a:r>
              <a:rPr lang="en-IN"/>
              <a:t>Real Life Data - Inputs</a:t>
            </a:r>
          </a:p>
        </p:txBody>
      </p:sp>
      <p:pic>
        <p:nvPicPr>
          <p:cNvPr id="7" name="Picture 6">
            <a:extLst>
              <a:ext uri="{FF2B5EF4-FFF2-40B4-BE49-F238E27FC236}">
                <a16:creationId xmlns:a16="http://schemas.microsoft.com/office/drawing/2014/main" id="{4F5AA1A2-A8E0-8826-1AC8-C8F5D3843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20000">
            <a:off x="7750985" y="3258701"/>
            <a:ext cx="3030183" cy="3030183"/>
          </a:xfrm>
          <a:prstGeom prst="rect">
            <a:avLst/>
          </a:prstGeom>
        </p:spPr>
      </p:pic>
      <p:pic>
        <p:nvPicPr>
          <p:cNvPr id="9" name="Picture 8">
            <a:extLst>
              <a:ext uri="{FF2B5EF4-FFF2-40B4-BE49-F238E27FC236}">
                <a16:creationId xmlns:a16="http://schemas.microsoft.com/office/drawing/2014/main" id="{78A5D958-8C79-4C51-A2D1-E71842B14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40000">
            <a:off x="7597310" y="355154"/>
            <a:ext cx="2824331" cy="2824331"/>
          </a:xfrm>
          <a:prstGeom prst="rect">
            <a:avLst/>
          </a:prstGeom>
        </p:spPr>
      </p:pic>
      <p:pic>
        <p:nvPicPr>
          <p:cNvPr id="11" name="Picture 10">
            <a:extLst>
              <a:ext uri="{FF2B5EF4-FFF2-40B4-BE49-F238E27FC236}">
                <a16:creationId xmlns:a16="http://schemas.microsoft.com/office/drawing/2014/main" id="{CB5FA08D-8D46-1AF2-AF44-FC3A90F5D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0000">
            <a:off x="749826" y="1368704"/>
            <a:ext cx="2903881" cy="2903881"/>
          </a:xfrm>
          <a:prstGeom prst="rect">
            <a:avLst/>
          </a:prstGeom>
        </p:spPr>
      </p:pic>
      <p:pic>
        <p:nvPicPr>
          <p:cNvPr id="13" name="Picture 12">
            <a:extLst>
              <a:ext uri="{FF2B5EF4-FFF2-40B4-BE49-F238E27FC236}">
                <a16:creationId xmlns:a16="http://schemas.microsoft.com/office/drawing/2014/main" id="{F06C9DD5-B0E3-EBF9-23AA-0BC1B4B5B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0000">
            <a:off x="3903419" y="1247599"/>
            <a:ext cx="2994595" cy="2976452"/>
          </a:xfrm>
          <a:prstGeom prst="rect">
            <a:avLst/>
          </a:prstGeom>
        </p:spPr>
      </p:pic>
      <p:pic>
        <p:nvPicPr>
          <p:cNvPr id="15" name="Picture 14">
            <a:extLst>
              <a:ext uri="{FF2B5EF4-FFF2-40B4-BE49-F238E27FC236}">
                <a16:creationId xmlns:a16="http://schemas.microsoft.com/office/drawing/2014/main" id="{C6FA2D76-5986-3586-ACDB-FC84A17606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580000">
            <a:off x="252803" y="3889989"/>
            <a:ext cx="2813167" cy="2813167"/>
          </a:xfrm>
          <a:prstGeom prst="rect">
            <a:avLst/>
          </a:prstGeom>
        </p:spPr>
      </p:pic>
      <p:pic>
        <p:nvPicPr>
          <p:cNvPr id="5" name="Content Placeholder 4">
            <a:extLst>
              <a:ext uri="{FF2B5EF4-FFF2-40B4-BE49-F238E27FC236}">
                <a16:creationId xmlns:a16="http://schemas.microsoft.com/office/drawing/2014/main" id="{B2825461-0A9F-FA1F-8C6A-463051052054}"/>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rot="-600000">
            <a:off x="4234293" y="3662522"/>
            <a:ext cx="2996689" cy="2996689"/>
          </a:xfrm>
        </p:spPr>
      </p:pic>
    </p:spTree>
    <p:extLst>
      <p:ext uri="{BB962C8B-B14F-4D97-AF65-F5344CB8AC3E}">
        <p14:creationId xmlns:p14="http://schemas.microsoft.com/office/powerpoint/2010/main" val="1328905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B1B0-8E7B-057B-E106-B7DA6404877C}"/>
              </a:ext>
            </a:extLst>
          </p:cNvPr>
          <p:cNvSpPr>
            <a:spLocks noGrp="1"/>
          </p:cNvSpPr>
          <p:nvPr>
            <p:ph type="title"/>
          </p:nvPr>
        </p:nvSpPr>
        <p:spPr>
          <a:xfrm>
            <a:off x="1018250" y="295770"/>
            <a:ext cx="9720072" cy="1499616"/>
          </a:xfrm>
        </p:spPr>
        <p:txBody>
          <a:bodyPr/>
          <a:lstStyle/>
          <a:p>
            <a:r>
              <a:rPr lang="en-US"/>
              <a:t>Real life data – outputs(</a:t>
            </a:r>
            <a:r>
              <a:rPr lang="en-US" err="1"/>
              <a:t>Lic</a:t>
            </a:r>
            <a:r>
              <a:rPr lang="en-US"/>
              <a:t>)</a:t>
            </a:r>
          </a:p>
        </p:txBody>
      </p:sp>
      <p:pic>
        <p:nvPicPr>
          <p:cNvPr id="4" name="Picture 4" descr="A picture containing text, person, person, old&#10;&#10;Description automatically generated">
            <a:extLst>
              <a:ext uri="{FF2B5EF4-FFF2-40B4-BE49-F238E27FC236}">
                <a16:creationId xmlns:a16="http://schemas.microsoft.com/office/drawing/2014/main" id="{9F2E82C8-EED8-297E-4541-97E3561D658F}"/>
              </a:ext>
            </a:extLst>
          </p:cNvPr>
          <p:cNvPicPr>
            <a:picLocks noGrp="1" noChangeAspect="1"/>
          </p:cNvPicPr>
          <p:nvPr>
            <p:ph idx="1"/>
          </p:nvPr>
        </p:nvPicPr>
        <p:blipFill>
          <a:blip r:embed="rId2"/>
          <a:stretch>
            <a:fillRect/>
          </a:stretch>
        </p:blipFill>
        <p:spPr>
          <a:xfrm>
            <a:off x="878882" y="1646084"/>
            <a:ext cx="2997654" cy="2770869"/>
          </a:xfrm>
        </p:spPr>
      </p:pic>
      <p:pic>
        <p:nvPicPr>
          <p:cNvPr id="5" name="Picture 5">
            <a:extLst>
              <a:ext uri="{FF2B5EF4-FFF2-40B4-BE49-F238E27FC236}">
                <a16:creationId xmlns:a16="http://schemas.microsoft.com/office/drawing/2014/main" id="{71F9C445-29D7-39D5-8F5C-597FEFA1818B}"/>
              </a:ext>
            </a:extLst>
          </p:cNvPr>
          <p:cNvPicPr>
            <a:picLocks noChangeAspect="1"/>
          </p:cNvPicPr>
          <p:nvPr/>
        </p:nvPicPr>
        <p:blipFill>
          <a:blip r:embed="rId3"/>
          <a:stretch>
            <a:fillRect/>
          </a:stretch>
        </p:blipFill>
        <p:spPr>
          <a:xfrm rot="480000">
            <a:off x="4506686" y="1621972"/>
            <a:ext cx="2743200" cy="2743200"/>
          </a:xfrm>
          <a:prstGeom prst="rect">
            <a:avLst/>
          </a:prstGeom>
        </p:spPr>
      </p:pic>
      <p:pic>
        <p:nvPicPr>
          <p:cNvPr id="6" name="Picture 6">
            <a:extLst>
              <a:ext uri="{FF2B5EF4-FFF2-40B4-BE49-F238E27FC236}">
                <a16:creationId xmlns:a16="http://schemas.microsoft.com/office/drawing/2014/main" id="{06B6396F-B9AE-B0F9-6959-C95910C81FC1}"/>
              </a:ext>
            </a:extLst>
          </p:cNvPr>
          <p:cNvPicPr>
            <a:picLocks noChangeAspect="1"/>
          </p:cNvPicPr>
          <p:nvPr/>
        </p:nvPicPr>
        <p:blipFill>
          <a:blip r:embed="rId4"/>
          <a:stretch>
            <a:fillRect/>
          </a:stretch>
        </p:blipFill>
        <p:spPr>
          <a:xfrm rot="21120000">
            <a:off x="423148" y="4022411"/>
            <a:ext cx="2743200" cy="2743200"/>
          </a:xfrm>
          <a:prstGeom prst="rect">
            <a:avLst/>
          </a:prstGeom>
        </p:spPr>
      </p:pic>
      <p:pic>
        <p:nvPicPr>
          <p:cNvPr id="8" name="Picture 8">
            <a:extLst>
              <a:ext uri="{FF2B5EF4-FFF2-40B4-BE49-F238E27FC236}">
                <a16:creationId xmlns:a16="http://schemas.microsoft.com/office/drawing/2014/main" id="{234F3D05-2C53-23A2-B50A-C3AAFF34675B}"/>
              </a:ext>
            </a:extLst>
          </p:cNvPr>
          <p:cNvPicPr>
            <a:picLocks noChangeAspect="1"/>
          </p:cNvPicPr>
          <p:nvPr/>
        </p:nvPicPr>
        <p:blipFill>
          <a:blip r:embed="rId5"/>
          <a:stretch>
            <a:fillRect/>
          </a:stretch>
        </p:blipFill>
        <p:spPr>
          <a:xfrm rot="20940000">
            <a:off x="4266642" y="3965192"/>
            <a:ext cx="2743200" cy="2743200"/>
          </a:xfrm>
          <a:prstGeom prst="rect">
            <a:avLst/>
          </a:prstGeom>
        </p:spPr>
      </p:pic>
      <p:pic>
        <p:nvPicPr>
          <p:cNvPr id="9" name="Picture 9" descr="A picture containing text, person, person&#10;&#10;Description automatically generated">
            <a:extLst>
              <a:ext uri="{FF2B5EF4-FFF2-40B4-BE49-F238E27FC236}">
                <a16:creationId xmlns:a16="http://schemas.microsoft.com/office/drawing/2014/main" id="{676E047F-60CF-F62D-63AC-4999F02B38FF}"/>
              </a:ext>
            </a:extLst>
          </p:cNvPr>
          <p:cNvPicPr>
            <a:picLocks noChangeAspect="1"/>
          </p:cNvPicPr>
          <p:nvPr/>
        </p:nvPicPr>
        <p:blipFill>
          <a:blip r:embed="rId6"/>
          <a:stretch>
            <a:fillRect/>
          </a:stretch>
        </p:blipFill>
        <p:spPr>
          <a:xfrm rot="-480000">
            <a:off x="7890328" y="3868197"/>
            <a:ext cx="2743200" cy="2743200"/>
          </a:xfrm>
          <a:prstGeom prst="rect">
            <a:avLst/>
          </a:prstGeom>
        </p:spPr>
      </p:pic>
      <p:pic>
        <p:nvPicPr>
          <p:cNvPr id="10" name="Picture 10">
            <a:extLst>
              <a:ext uri="{FF2B5EF4-FFF2-40B4-BE49-F238E27FC236}">
                <a16:creationId xmlns:a16="http://schemas.microsoft.com/office/drawing/2014/main" id="{7E5DE48A-D3F4-66B0-0F00-6E59FDB5DC89}"/>
              </a:ext>
            </a:extLst>
          </p:cNvPr>
          <p:cNvPicPr>
            <a:picLocks noChangeAspect="1"/>
          </p:cNvPicPr>
          <p:nvPr/>
        </p:nvPicPr>
        <p:blipFill>
          <a:blip r:embed="rId7"/>
          <a:stretch>
            <a:fillRect/>
          </a:stretch>
        </p:blipFill>
        <p:spPr>
          <a:xfrm rot="21240000">
            <a:off x="7521889" y="636675"/>
            <a:ext cx="2743200" cy="2743200"/>
          </a:xfrm>
          <a:prstGeom prst="rect">
            <a:avLst/>
          </a:prstGeom>
        </p:spPr>
      </p:pic>
    </p:spTree>
    <p:extLst>
      <p:ext uri="{BB962C8B-B14F-4D97-AF65-F5344CB8AC3E}">
        <p14:creationId xmlns:p14="http://schemas.microsoft.com/office/powerpoint/2010/main" val="274534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2B86-746C-CDE4-6CC3-92CFBBBDEFA1}"/>
              </a:ext>
            </a:extLst>
          </p:cNvPr>
          <p:cNvSpPr>
            <a:spLocks noGrp="1"/>
          </p:cNvSpPr>
          <p:nvPr>
            <p:ph type="title"/>
          </p:nvPr>
        </p:nvSpPr>
        <p:spPr/>
        <p:txBody>
          <a:bodyPr/>
          <a:lstStyle/>
          <a:p>
            <a:r>
              <a:rPr lang="en-IN"/>
              <a:t>Problem Statement:</a:t>
            </a:r>
          </a:p>
        </p:txBody>
      </p:sp>
      <p:sp>
        <p:nvSpPr>
          <p:cNvPr id="3" name="Content Placeholder 2">
            <a:extLst>
              <a:ext uri="{FF2B5EF4-FFF2-40B4-BE49-F238E27FC236}">
                <a16:creationId xmlns:a16="http://schemas.microsoft.com/office/drawing/2014/main" id="{BBCE6336-1532-5330-1005-8069A99FB96B}"/>
              </a:ext>
            </a:extLst>
          </p:cNvPr>
          <p:cNvSpPr>
            <a:spLocks noGrp="1"/>
          </p:cNvSpPr>
          <p:nvPr>
            <p:ph idx="1"/>
          </p:nvPr>
        </p:nvSpPr>
        <p:spPr/>
        <p:txBody>
          <a:bodyPr/>
          <a:lstStyle/>
          <a:p>
            <a:r>
              <a:rPr lang="en-US"/>
              <a:t>To produce NPR drawings from real-world photographs.</a:t>
            </a:r>
          </a:p>
          <a:p>
            <a:endParaRPr lang="en-US"/>
          </a:p>
        </p:txBody>
      </p:sp>
      <p:pic>
        <p:nvPicPr>
          <p:cNvPr id="5" name="Picture 4" descr="A picture containing text, person, person, posing&#10;&#10;Description automatically generated">
            <a:extLst>
              <a:ext uri="{FF2B5EF4-FFF2-40B4-BE49-F238E27FC236}">
                <a16:creationId xmlns:a16="http://schemas.microsoft.com/office/drawing/2014/main" id="{50275F42-650E-38C3-2868-2F3C8056E49F}"/>
              </a:ext>
            </a:extLst>
          </p:cNvPr>
          <p:cNvPicPr>
            <a:picLocks noChangeAspect="1"/>
          </p:cNvPicPr>
          <p:nvPr/>
        </p:nvPicPr>
        <p:blipFill>
          <a:blip r:embed="rId2"/>
          <a:stretch>
            <a:fillRect/>
          </a:stretch>
        </p:blipFill>
        <p:spPr>
          <a:xfrm>
            <a:off x="5884164" y="2844419"/>
            <a:ext cx="3695890" cy="3695890"/>
          </a:xfrm>
          <a:prstGeom prst="rect">
            <a:avLst/>
          </a:prstGeom>
        </p:spPr>
      </p:pic>
      <p:pic>
        <p:nvPicPr>
          <p:cNvPr id="7" name="Picture 6">
            <a:extLst>
              <a:ext uri="{FF2B5EF4-FFF2-40B4-BE49-F238E27FC236}">
                <a16:creationId xmlns:a16="http://schemas.microsoft.com/office/drawing/2014/main" id="{18D6A99E-F2D6-0202-692E-B57B98C07D84}"/>
              </a:ext>
            </a:extLst>
          </p:cNvPr>
          <p:cNvPicPr>
            <a:picLocks noChangeAspect="1"/>
          </p:cNvPicPr>
          <p:nvPr/>
        </p:nvPicPr>
        <p:blipFill>
          <a:blip r:embed="rId3"/>
          <a:stretch>
            <a:fillRect/>
          </a:stretch>
        </p:blipFill>
        <p:spPr>
          <a:xfrm>
            <a:off x="2014796" y="2838069"/>
            <a:ext cx="3708590" cy="3708590"/>
          </a:xfrm>
          <a:prstGeom prst="rect">
            <a:avLst/>
          </a:prstGeom>
        </p:spPr>
      </p:pic>
    </p:spTree>
    <p:extLst>
      <p:ext uri="{BB962C8B-B14F-4D97-AF65-F5344CB8AC3E}">
        <p14:creationId xmlns:p14="http://schemas.microsoft.com/office/powerpoint/2010/main" val="799532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86A4-F4F2-7D73-84FA-24F50EB115AC}"/>
              </a:ext>
            </a:extLst>
          </p:cNvPr>
          <p:cNvSpPr>
            <a:spLocks noGrp="1"/>
          </p:cNvSpPr>
          <p:nvPr>
            <p:ph type="title"/>
          </p:nvPr>
        </p:nvSpPr>
        <p:spPr/>
        <p:txBody>
          <a:bodyPr/>
          <a:lstStyle/>
          <a:p>
            <a:r>
              <a:rPr lang="en-US">
                <a:ea typeface="+mj-lt"/>
                <a:cs typeface="+mj-lt"/>
              </a:rPr>
              <a:t>division of work</a:t>
            </a:r>
            <a:endParaRPr lang="en-US"/>
          </a:p>
        </p:txBody>
      </p:sp>
      <p:sp>
        <p:nvSpPr>
          <p:cNvPr id="3" name="Content Placeholder 2">
            <a:extLst>
              <a:ext uri="{FF2B5EF4-FFF2-40B4-BE49-F238E27FC236}">
                <a16:creationId xmlns:a16="http://schemas.microsoft.com/office/drawing/2014/main" id="{CF2A151A-05E9-4909-CD08-D3B39FE759F4}"/>
              </a:ext>
            </a:extLst>
          </p:cNvPr>
          <p:cNvSpPr>
            <a:spLocks noGrp="1"/>
          </p:cNvSpPr>
          <p:nvPr>
            <p:ph idx="1"/>
          </p:nvPr>
        </p:nvSpPr>
        <p:spPr/>
        <p:txBody>
          <a:bodyPr vert="horz" lIns="45720" tIns="45720" rIns="45720" bIns="45720" rtlCol="0" anchor="t">
            <a:normAutofit/>
          </a:bodyPr>
          <a:lstStyle/>
          <a:p>
            <a:r>
              <a:rPr lang="en-US" b="1" dirty="0"/>
              <a:t>Everyone contributed almost equally.</a:t>
            </a:r>
          </a:p>
          <a:p>
            <a:r>
              <a:rPr lang="en-US" b="1" dirty="0"/>
              <a:t>Saliency Mask:</a:t>
            </a:r>
            <a:r>
              <a:rPr lang="en-US" dirty="0"/>
              <a:t> Chirag.</a:t>
            </a:r>
            <a:endParaRPr lang="en-US"/>
          </a:p>
          <a:p>
            <a:r>
              <a:rPr lang="en-US" b="1" dirty="0"/>
              <a:t>Line Integral Convolution:</a:t>
            </a:r>
            <a:r>
              <a:rPr lang="en-US" dirty="0"/>
              <a:t> Pavan and Sumanth.</a:t>
            </a:r>
          </a:p>
          <a:p>
            <a:r>
              <a:rPr lang="en-US" b="1" dirty="0"/>
              <a:t>Color Generation from Region Segmentation:</a:t>
            </a:r>
            <a:r>
              <a:rPr lang="en-US" dirty="0"/>
              <a:t> Shubham.</a:t>
            </a:r>
          </a:p>
        </p:txBody>
      </p:sp>
    </p:spTree>
    <p:extLst>
      <p:ext uri="{BB962C8B-B14F-4D97-AF65-F5344CB8AC3E}">
        <p14:creationId xmlns:p14="http://schemas.microsoft.com/office/powerpoint/2010/main" val="407859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C44F-8ACC-CE96-72F0-0A996EFD678F}"/>
              </a:ext>
            </a:extLst>
          </p:cNvPr>
          <p:cNvSpPr>
            <a:spLocks noGrp="1"/>
          </p:cNvSpPr>
          <p:nvPr>
            <p:ph type="title"/>
          </p:nvPr>
        </p:nvSpPr>
        <p:spPr/>
        <p:txBody>
          <a:bodyPr/>
          <a:lstStyle/>
          <a:p>
            <a:r>
              <a:rPr lang="en-US" dirty="0"/>
              <a:t>Saliency mask.</a:t>
            </a:r>
          </a:p>
        </p:txBody>
      </p:sp>
      <p:sp>
        <p:nvSpPr>
          <p:cNvPr id="3" name="Content Placeholder 2">
            <a:extLst>
              <a:ext uri="{FF2B5EF4-FFF2-40B4-BE49-F238E27FC236}">
                <a16:creationId xmlns:a16="http://schemas.microsoft.com/office/drawing/2014/main" id="{76291615-4486-62C0-7336-8FBB6F982480}"/>
              </a:ext>
            </a:extLst>
          </p:cNvPr>
          <p:cNvSpPr>
            <a:spLocks noGrp="1"/>
          </p:cNvSpPr>
          <p:nvPr>
            <p:ph idx="1"/>
          </p:nvPr>
        </p:nvSpPr>
        <p:spPr/>
        <p:txBody>
          <a:bodyPr vert="horz" lIns="45720" tIns="45720" rIns="45720" bIns="45720" rtlCol="0" anchor="t">
            <a:normAutofit fontScale="92500" lnSpcReduction="20000"/>
          </a:bodyPr>
          <a:lstStyle/>
          <a:p>
            <a:r>
              <a:rPr lang="en-US" b="1"/>
              <a:t>Limitation of paper:</a:t>
            </a:r>
          </a:p>
          <a:p>
            <a:r>
              <a:rPr lang="en-US"/>
              <a:t>1. Poor facial saliency map.</a:t>
            </a:r>
          </a:p>
          <a:p>
            <a:endParaRPr lang="en-US"/>
          </a:p>
          <a:p>
            <a:endParaRPr lang="en-US"/>
          </a:p>
          <a:p>
            <a:endParaRPr lang="en-US"/>
          </a:p>
          <a:p>
            <a:endParaRPr lang="en-US"/>
          </a:p>
          <a:p>
            <a:endParaRPr lang="en-US"/>
          </a:p>
          <a:p>
            <a:pPr marL="0" indent="0">
              <a:buNone/>
            </a:pPr>
            <a:endParaRPr lang="en-US"/>
          </a:p>
          <a:p>
            <a:pPr marL="0" indent="0">
              <a:buNone/>
            </a:pPr>
            <a:endParaRPr lang="en-US"/>
          </a:p>
          <a:p>
            <a:pPr marL="0" indent="0">
              <a:buNone/>
            </a:pPr>
            <a:r>
              <a:rPr lang="en-US"/>
              <a:t>2. Better result with contrast-</a:t>
            </a:r>
            <a:r>
              <a:rPr lang="en-US" err="1"/>
              <a:t>streching</a:t>
            </a:r>
            <a:r>
              <a:rPr lang="en-US"/>
              <a:t>, but unique parameters for each image.</a:t>
            </a:r>
          </a:p>
        </p:txBody>
      </p:sp>
      <p:pic>
        <p:nvPicPr>
          <p:cNvPr id="4" name="Content Placeholder 26">
            <a:extLst>
              <a:ext uri="{FF2B5EF4-FFF2-40B4-BE49-F238E27FC236}">
                <a16:creationId xmlns:a16="http://schemas.microsoft.com/office/drawing/2014/main" id="{A8DA3E9E-AFF5-E3E8-21F9-B2586D4033D6}"/>
              </a:ext>
            </a:extLst>
          </p:cNvPr>
          <p:cNvPicPr>
            <a:picLocks noGrp="1" noChangeAspect="1"/>
          </p:cNvPicPr>
          <p:nvPr/>
        </p:nvPicPr>
        <p:blipFill>
          <a:blip r:embed="rId2"/>
          <a:stretch>
            <a:fillRect/>
          </a:stretch>
        </p:blipFill>
        <p:spPr>
          <a:xfrm>
            <a:off x="1123237" y="3135592"/>
            <a:ext cx="7960237" cy="2735371"/>
          </a:xfrm>
          <a:prstGeom prst="rect">
            <a:avLst/>
          </a:prstGeom>
        </p:spPr>
      </p:pic>
      <p:sp>
        <p:nvSpPr>
          <p:cNvPr id="5" name="TextBox 2">
            <a:extLst>
              <a:ext uri="{FF2B5EF4-FFF2-40B4-BE49-F238E27FC236}">
                <a16:creationId xmlns:a16="http://schemas.microsoft.com/office/drawing/2014/main" id="{35834DAF-B4F3-1EBD-7C3B-7239511EC7E1}"/>
              </a:ext>
            </a:extLst>
          </p:cNvPr>
          <p:cNvSpPr txBox="1"/>
          <p:nvPr/>
        </p:nvSpPr>
        <p:spPr>
          <a:xfrm>
            <a:off x="1818754" y="2984242"/>
            <a:ext cx="183842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a:t>Original image</a:t>
            </a:r>
          </a:p>
        </p:txBody>
      </p:sp>
      <p:sp>
        <p:nvSpPr>
          <p:cNvPr id="6" name="TextBox 3">
            <a:extLst>
              <a:ext uri="{FF2B5EF4-FFF2-40B4-BE49-F238E27FC236}">
                <a16:creationId xmlns:a16="http://schemas.microsoft.com/office/drawing/2014/main" id="{B50A6ED9-1240-CD53-0F2E-2AE47E4D5FBD}"/>
              </a:ext>
            </a:extLst>
          </p:cNvPr>
          <p:cNvSpPr txBox="1"/>
          <p:nvPr/>
        </p:nvSpPr>
        <p:spPr>
          <a:xfrm>
            <a:off x="3929557" y="3000893"/>
            <a:ext cx="285870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a:t>Without Contrast Stretching</a:t>
            </a:r>
          </a:p>
        </p:txBody>
      </p:sp>
      <p:sp>
        <p:nvSpPr>
          <p:cNvPr id="7" name="TextBox 4">
            <a:extLst>
              <a:ext uri="{FF2B5EF4-FFF2-40B4-BE49-F238E27FC236}">
                <a16:creationId xmlns:a16="http://schemas.microsoft.com/office/drawing/2014/main" id="{CDD8067B-F09B-5B59-1A3C-AC19D723FF2D}"/>
              </a:ext>
            </a:extLst>
          </p:cNvPr>
          <p:cNvSpPr txBox="1"/>
          <p:nvPr/>
        </p:nvSpPr>
        <p:spPr>
          <a:xfrm>
            <a:off x="6669889" y="3030408"/>
            <a:ext cx="280632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a:t>With Contrast Stretching</a:t>
            </a:r>
          </a:p>
          <a:p>
            <a:endParaRPr lang="en-IN"/>
          </a:p>
        </p:txBody>
      </p:sp>
    </p:spTree>
    <p:extLst>
      <p:ext uri="{BB962C8B-B14F-4D97-AF65-F5344CB8AC3E}">
        <p14:creationId xmlns:p14="http://schemas.microsoft.com/office/powerpoint/2010/main" val="2215213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BA5E-3C2E-92AB-69D0-12B01B61B828}"/>
              </a:ext>
            </a:extLst>
          </p:cNvPr>
          <p:cNvSpPr>
            <a:spLocks noGrp="1"/>
          </p:cNvSpPr>
          <p:nvPr>
            <p:ph type="title"/>
          </p:nvPr>
        </p:nvSpPr>
        <p:spPr/>
        <p:txBody>
          <a:bodyPr/>
          <a:lstStyle/>
          <a:p>
            <a:r>
              <a:rPr lang="en-US"/>
              <a:t>Face extraction</a:t>
            </a:r>
          </a:p>
        </p:txBody>
      </p:sp>
      <p:sp>
        <p:nvSpPr>
          <p:cNvPr id="3" name="Content Placeholder 2">
            <a:extLst>
              <a:ext uri="{FF2B5EF4-FFF2-40B4-BE49-F238E27FC236}">
                <a16:creationId xmlns:a16="http://schemas.microsoft.com/office/drawing/2014/main" id="{D8ADE837-1A32-5AE3-4F28-1F004294840E}"/>
              </a:ext>
            </a:extLst>
          </p:cNvPr>
          <p:cNvSpPr>
            <a:spLocks noGrp="1"/>
          </p:cNvSpPr>
          <p:nvPr>
            <p:ph idx="1"/>
          </p:nvPr>
        </p:nvSpPr>
        <p:spPr/>
        <p:txBody>
          <a:bodyPr vert="horz" lIns="45720" tIns="45720" rIns="45720" bIns="45720" rtlCol="0" anchor="t">
            <a:normAutofit/>
          </a:bodyPr>
          <a:lstStyle/>
          <a:p>
            <a:r>
              <a:rPr lang="en-US" b="1"/>
              <a:t>Solution:</a:t>
            </a:r>
          </a:p>
          <a:p>
            <a:r>
              <a:rPr lang="en-US"/>
              <a:t>Haar-Cascades for face extraction. Isolate the facial part of image. And execute further pipeline.</a:t>
            </a:r>
          </a:p>
        </p:txBody>
      </p:sp>
      <p:pic>
        <p:nvPicPr>
          <p:cNvPr id="4" name="Picture 4">
            <a:extLst>
              <a:ext uri="{FF2B5EF4-FFF2-40B4-BE49-F238E27FC236}">
                <a16:creationId xmlns:a16="http://schemas.microsoft.com/office/drawing/2014/main" id="{B80F76FB-AF2F-BCAD-3745-27C8DAE91B2F}"/>
              </a:ext>
            </a:extLst>
          </p:cNvPr>
          <p:cNvPicPr>
            <a:picLocks noChangeAspect="1"/>
          </p:cNvPicPr>
          <p:nvPr/>
        </p:nvPicPr>
        <p:blipFill>
          <a:blip r:embed="rId2"/>
          <a:stretch>
            <a:fillRect/>
          </a:stretch>
        </p:blipFill>
        <p:spPr>
          <a:xfrm>
            <a:off x="1026826" y="3451049"/>
            <a:ext cx="6190937" cy="2953935"/>
          </a:xfrm>
          <a:prstGeom prst="rect">
            <a:avLst/>
          </a:prstGeom>
        </p:spPr>
      </p:pic>
    </p:spTree>
    <p:extLst>
      <p:ext uri="{BB962C8B-B14F-4D97-AF65-F5344CB8AC3E}">
        <p14:creationId xmlns:p14="http://schemas.microsoft.com/office/powerpoint/2010/main" val="147057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C77A-C0E6-B1CF-4BC9-DC20DA328FE7}"/>
              </a:ext>
            </a:extLst>
          </p:cNvPr>
          <p:cNvSpPr>
            <a:spLocks noGrp="1"/>
          </p:cNvSpPr>
          <p:nvPr>
            <p:ph type="title"/>
          </p:nvPr>
        </p:nvSpPr>
        <p:spPr/>
        <p:txBody>
          <a:bodyPr/>
          <a:lstStyle/>
          <a:p>
            <a:r>
              <a:rPr lang="en-US"/>
              <a:t>Face extraction</a:t>
            </a:r>
          </a:p>
        </p:txBody>
      </p:sp>
      <p:sp>
        <p:nvSpPr>
          <p:cNvPr id="3" name="Content Placeholder 2">
            <a:extLst>
              <a:ext uri="{FF2B5EF4-FFF2-40B4-BE49-F238E27FC236}">
                <a16:creationId xmlns:a16="http://schemas.microsoft.com/office/drawing/2014/main" id="{C51538AC-12B2-38BA-5D4A-B51C4E0EA5EC}"/>
              </a:ext>
            </a:extLst>
          </p:cNvPr>
          <p:cNvSpPr>
            <a:spLocks noGrp="1"/>
          </p:cNvSpPr>
          <p:nvPr>
            <p:ph idx="1"/>
          </p:nvPr>
        </p:nvSpPr>
        <p:spPr/>
        <p:txBody>
          <a:bodyPr vert="horz" lIns="45720" tIns="45720" rIns="45720" bIns="45720" rtlCol="0" anchor="t">
            <a:normAutofit/>
          </a:bodyPr>
          <a:lstStyle/>
          <a:p>
            <a:r>
              <a:rPr lang="en-US"/>
              <a:t>Haar Cascading:</a:t>
            </a:r>
          </a:p>
          <a:p>
            <a:r>
              <a:rPr lang="en-US"/>
              <a:t>Old school Viola Jones.</a:t>
            </a:r>
          </a:p>
        </p:txBody>
      </p:sp>
      <p:pic>
        <p:nvPicPr>
          <p:cNvPr id="5" name="Picture 5">
            <a:extLst>
              <a:ext uri="{FF2B5EF4-FFF2-40B4-BE49-F238E27FC236}">
                <a16:creationId xmlns:a16="http://schemas.microsoft.com/office/drawing/2014/main" id="{A244941E-BBAB-B6D1-B8C0-B031C6002339}"/>
              </a:ext>
            </a:extLst>
          </p:cNvPr>
          <p:cNvPicPr>
            <a:picLocks noChangeAspect="1"/>
          </p:cNvPicPr>
          <p:nvPr/>
        </p:nvPicPr>
        <p:blipFill>
          <a:blip r:embed="rId2"/>
          <a:stretch>
            <a:fillRect/>
          </a:stretch>
        </p:blipFill>
        <p:spPr>
          <a:xfrm>
            <a:off x="8372006" y="2316661"/>
            <a:ext cx="2743200" cy="3852383"/>
          </a:xfrm>
          <a:prstGeom prst="rect">
            <a:avLst/>
          </a:prstGeom>
        </p:spPr>
      </p:pic>
      <p:pic>
        <p:nvPicPr>
          <p:cNvPr id="7" name="Picture 7">
            <a:extLst>
              <a:ext uri="{FF2B5EF4-FFF2-40B4-BE49-F238E27FC236}">
                <a16:creationId xmlns:a16="http://schemas.microsoft.com/office/drawing/2014/main" id="{CB6DC379-42A2-1E21-4904-C44DF09019A4}"/>
              </a:ext>
            </a:extLst>
          </p:cNvPr>
          <p:cNvPicPr>
            <a:picLocks noChangeAspect="1"/>
          </p:cNvPicPr>
          <p:nvPr/>
        </p:nvPicPr>
        <p:blipFill rotWithShape="1">
          <a:blip r:embed="rId3"/>
          <a:srcRect l="11310" t="25796" r="26212" b="318"/>
          <a:stretch/>
        </p:blipFill>
        <p:spPr>
          <a:xfrm>
            <a:off x="3974893" y="3132163"/>
            <a:ext cx="4351841" cy="2893720"/>
          </a:xfrm>
          <a:prstGeom prst="rect">
            <a:avLst/>
          </a:prstGeom>
        </p:spPr>
      </p:pic>
    </p:spTree>
    <p:extLst>
      <p:ext uri="{BB962C8B-B14F-4D97-AF65-F5344CB8AC3E}">
        <p14:creationId xmlns:p14="http://schemas.microsoft.com/office/powerpoint/2010/main" val="2644143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1AF1-56F5-80E9-2F13-2F8C661EF81E}"/>
              </a:ext>
            </a:extLst>
          </p:cNvPr>
          <p:cNvSpPr>
            <a:spLocks noGrp="1"/>
          </p:cNvSpPr>
          <p:nvPr>
            <p:ph type="title"/>
          </p:nvPr>
        </p:nvSpPr>
        <p:spPr>
          <a:xfrm>
            <a:off x="1024128" y="585216"/>
            <a:ext cx="6066818" cy="1499616"/>
          </a:xfrm>
        </p:spPr>
        <p:txBody>
          <a:bodyPr>
            <a:normAutofit/>
          </a:bodyPr>
          <a:lstStyle/>
          <a:p>
            <a:r>
              <a:rPr lang="en-US" dirty="0"/>
              <a:t>baseline</a:t>
            </a:r>
          </a:p>
        </p:txBody>
      </p:sp>
      <p:sp>
        <p:nvSpPr>
          <p:cNvPr id="3" name="Content Placeholder 2">
            <a:extLst>
              <a:ext uri="{FF2B5EF4-FFF2-40B4-BE49-F238E27FC236}">
                <a16:creationId xmlns:a16="http://schemas.microsoft.com/office/drawing/2014/main" id="{F6412AF8-6C07-53C0-FB94-574A43F3EAFE}"/>
              </a:ext>
            </a:extLst>
          </p:cNvPr>
          <p:cNvSpPr>
            <a:spLocks noGrp="1"/>
          </p:cNvSpPr>
          <p:nvPr>
            <p:ph idx="1"/>
          </p:nvPr>
        </p:nvSpPr>
        <p:spPr>
          <a:xfrm>
            <a:off x="1024128" y="2286000"/>
            <a:ext cx="6066818" cy="4023360"/>
          </a:xfrm>
        </p:spPr>
        <p:txBody>
          <a:bodyPr vert="horz" lIns="45720" tIns="45720" rIns="45720" bIns="45720" rtlCol="0">
            <a:normAutofit/>
          </a:bodyPr>
          <a:lstStyle/>
          <a:p>
            <a:r>
              <a:rPr lang="en-US" dirty="0"/>
              <a:t>Baseline 1.</a:t>
            </a:r>
          </a:p>
          <a:p>
            <a:r>
              <a:rPr lang="en-US" dirty="0">
                <a:ea typeface="+mn-lt"/>
                <a:cs typeface="+mn-lt"/>
              </a:rPr>
              <a:t>• Line-sketch generation: Canny edge detector.</a:t>
            </a:r>
          </a:p>
          <a:p>
            <a:r>
              <a:rPr lang="en-US" dirty="0">
                <a:ea typeface="+mn-lt"/>
                <a:cs typeface="+mn-lt"/>
              </a:rPr>
              <a:t>• Color generation: LAB-space k-means clustering.</a:t>
            </a:r>
          </a:p>
          <a:p>
            <a:r>
              <a:rPr lang="en-US" dirty="0"/>
              <a:t>Baseline 2.</a:t>
            </a:r>
          </a:p>
          <a:p>
            <a:r>
              <a:rPr lang="en-US" dirty="0">
                <a:ea typeface="+mn-lt"/>
                <a:cs typeface="+mn-lt"/>
              </a:rPr>
              <a:t>• Face extraction.</a:t>
            </a:r>
          </a:p>
          <a:p>
            <a:r>
              <a:rPr lang="en-US" dirty="0">
                <a:ea typeface="+mn-lt"/>
                <a:cs typeface="+mn-lt"/>
              </a:rPr>
              <a:t>• Line-sketch generation: Canny edge detector </a:t>
            </a:r>
          </a:p>
          <a:p>
            <a:r>
              <a:rPr lang="en-US" dirty="0">
                <a:ea typeface="+mn-lt"/>
                <a:cs typeface="+mn-lt"/>
              </a:rPr>
              <a:t>• Color generation: LAB-space k-means clustering.</a:t>
            </a:r>
            <a:endParaRPr lang="en-US" dirty="0"/>
          </a:p>
        </p:txBody>
      </p:sp>
      <p:pic>
        <p:nvPicPr>
          <p:cNvPr id="5" name="Picture 5">
            <a:extLst>
              <a:ext uri="{FF2B5EF4-FFF2-40B4-BE49-F238E27FC236}">
                <a16:creationId xmlns:a16="http://schemas.microsoft.com/office/drawing/2014/main" id="{6BA08EFF-A4C6-18D3-27E8-46E488C05A89}"/>
              </a:ext>
            </a:extLst>
          </p:cNvPr>
          <p:cNvPicPr>
            <a:picLocks noChangeAspect="1"/>
          </p:cNvPicPr>
          <p:nvPr/>
        </p:nvPicPr>
        <p:blipFill>
          <a:blip r:embed="rId2"/>
          <a:stretch>
            <a:fillRect/>
          </a:stretch>
        </p:blipFill>
        <p:spPr>
          <a:xfrm>
            <a:off x="8216062" y="640080"/>
            <a:ext cx="2672063" cy="2628053"/>
          </a:xfrm>
          <a:prstGeom prst="rect">
            <a:avLst/>
          </a:prstGeom>
        </p:spPr>
      </p:pic>
      <p:pic>
        <p:nvPicPr>
          <p:cNvPr id="6" name="Picture 6">
            <a:extLst>
              <a:ext uri="{FF2B5EF4-FFF2-40B4-BE49-F238E27FC236}">
                <a16:creationId xmlns:a16="http://schemas.microsoft.com/office/drawing/2014/main" id="{9419989B-DBD1-6206-A50C-C6B61E17ABA5}"/>
              </a:ext>
            </a:extLst>
          </p:cNvPr>
          <p:cNvPicPr>
            <a:picLocks noChangeAspect="1"/>
          </p:cNvPicPr>
          <p:nvPr/>
        </p:nvPicPr>
        <p:blipFill>
          <a:blip r:embed="rId3"/>
          <a:stretch>
            <a:fillRect/>
          </a:stretch>
        </p:blipFill>
        <p:spPr>
          <a:xfrm>
            <a:off x="8216062" y="3589867"/>
            <a:ext cx="2672063" cy="2628053"/>
          </a:xfrm>
          <a:prstGeom prst="rect">
            <a:avLst/>
          </a:prstGeom>
        </p:spPr>
      </p:pic>
    </p:spTree>
    <p:extLst>
      <p:ext uri="{BB962C8B-B14F-4D97-AF65-F5344CB8AC3E}">
        <p14:creationId xmlns:p14="http://schemas.microsoft.com/office/powerpoint/2010/main" val="424915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F07B-773D-8823-1CA0-C6CE15C9095D}"/>
              </a:ext>
            </a:extLst>
          </p:cNvPr>
          <p:cNvSpPr>
            <a:spLocks noGrp="1"/>
          </p:cNvSpPr>
          <p:nvPr>
            <p:ph type="title"/>
          </p:nvPr>
        </p:nvSpPr>
        <p:spPr/>
        <p:txBody>
          <a:bodyPr/>
          <a:lstStyle/>
          <a:p>
            <a:r>
              <a:rPr lang="en-US" dirty="0"/>
              <a:t>Limitations of face extraction.</a:t>
            </a:r>
          </a:p>
        </p:txBody>
      </p:sp>
      <p:sp>
        <p:nvSpPr>
          <p:cNvPr id="3" name="Content Placeholder 2">
            <a:extLst>
              <a:ext uri="{FF2B5EF4-FFF2-40B4-BE49-F238E27FC236}">
                <a16:creationId xmlns:a16="http://schemas.microsoft.com/office/drawing/2014/main" id="{A743794D-0C58-E18E-42EC-50988A11EA5A}"/>
              </a:ext>
            </a:extLst>
          </p:cNvPr>
          <p:cNvSpPr>
            <a:spLocks noGrp="1"/>
          </p:cNvSpPr>
          <p:nvPr>
            <p:ph idx="1"/>
          </p:nvPr>
        </p:nvSpPr>
        <p:spPr/>
        <p:txBody>
          <a:bodyPr vert="horz" lIns="45720" tIns="45720" rIns="45720" bIns="45720" rtlCol="0" anchor="t">
            <a:normAutofit/>
          </a:bodyPr>
          <a:lstStyle/>
          <a:p>
            <a:r>
              <a:rPr lang="en-US" b="1" dirty="0"/>
              <a:t>Problems:</a:t>
            </a:r>
          </a:p>
          <a:p>
            <a:r>
              <a:rPr lang="en-US" dirty="0"/>
              <a:t>1. Sharp change in rectangular facial area and background.</a:t>
            </a:r>
          </a:p>
          <a:p>
            <a:r>
              <a:rPr lang="en-US" dirty="0"/>
              <a:t>2. Intensity knowledge not used.</a:t>
            </a:r>
          </a:p>
          <a:p>
            <a:r>
              <a:rPr lang="en-US" b="1" dirty="0"/>
              <a:t>Future Scope:</a:t>
            </a:r>
          </a:p>
          <a:p>
            <a:r>
              <a:rPr lang="en-US" dirty="0"/>
              <a:t>1. All human body parts recognized.</a:t>
            </a:r>
          </a:p>
          <a:p>
            <a:r>
              <a:rPr lang="en-US" dirty="0"/>
              <a:t>2. Apply pipeline on body parts.</a:t>
            </a:r>
          </a:p>
        </p:txBody>
      </p:sp>
    </p:spTree>
    <p:extLst>
      <p:ext uri="{BB962C8B-B14F-4D97-AF65-F5344CB8AC3E}">
        <p14:creationId xmlns:p14="http://schemas.microsoft.com/office/powerpoint/2010/main" val="2960325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 pencils drawing curves on background">
            <a:extLst>
              <a:ext uri="{FF2B5EF4-FFF2-40B4-BE49-F238E27FC236}">
                <a16:creationId xmlns:a16="http://schemas.microsoft.com/office/drawing/2014/main" id="{849A5BEF-AF3C-1108-5504-BE9AC349B722}"/>
              </a:ext>
            </a:extLst>
          </p:cNvPr>
          <p:cNvPicPr>
            <a:picLocks noChangeAspect="1"/>
          </p:cNvPicPr>
          <p:nvPr/>
        </p:nvPicPr>
        <p:blipFill rotWithShape="1">
          <a:blip r:embed="rId2">
            <a:duotone>
              <a:schemeClr val="bg2">
                <a:shade val="45000"/>
                <a:satMod val="135000"/>
              </a:schemeClr>
              <a:prstClr val="white"/>
            </a:duotone>
            <a:alphaModFix amt="35000"/>
          </a:blip>
          <a:srcRect t="3305" r="-1" b="12403"/>
          <a:stretch/>
        </p:blipFill>
        <p:spPr>
          <a:xfrm>
            <a:off x="20" y="-1"/>
            <a:ext cx="12188932" cy="6858000"/>
          </a:xfrm>
          <a:prstGeom prst="rect">
            <a:avLst/>
          </a:prstGeom>
        </p:spPr>
      </p:pic>
      <p:sp>
        <p:nvSpPr>
          <p:cNvPr id="2" name="Title 1">
            <a:extLst>
              <a:ext uri="{FF2B5EF4-FFF2-40B4-BE49-F238E27FC236}">
                <a16:creationId xmlns:a16="http://schemas.microsoft.com/office/drawing/2014/main" id="{9623EA34-8C56-3EE2-1A6C-CABDD254228D}"/>
              </a:ext>
            </a:extLst>
          </p:cNvPr>
          <p:cNvSpPr>
            <a:spLocks noGrp="1"/>
          </p:cNvSpPr>
          <p:nvPr>
            <p:ph type="title"/>
          </p:nvPr>
        </p:nvSpPr>
        <p:spPr>
          <a:xfrm>
            <a:off x="643467" y="643467"/>
            <a:ext cx="3684437" cy="5571066"/>
          </a:xfrm>
        </p:spPr>
        <p:txBody>
          <a:bodyPr>
            <a:normAutofit/>
          </a:bodyPr>
          <a:lstStyle/>
          <a:p>
            <a:pPr algn="r"/>
            <a:r>
              <a:rPr lang="en-IN"/>
              <a:t>Line Integral Convolution-Techniques required</a:t>
            </a:r>
          </a:p>
        </p:txBody>
      </p:sp>
      <p:cxnSp>
        <p:nvCxnSpPr>
          <p:cNvPr id="12" name="Straight Connector 11">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73F6D9-35C7-F731-5F19-92DB54B144B8}"/>
              </a:ext>
            </a:extLst>
          </p:cNvPr>
          <p:cNvSpPr>
            <a:spLocks noGrp="1"/>
          </p:cNvSpPr>
          <p:nvPr>
            <p:ph idx="1"/>
          </p:nvPr>
        </p:nvSpPr>
        <p:spPr>
          <a:xfrm>
            <a:off x="4971371" y="643467"/>
            <a:ext cx="6574112" cy="5571066"/>
          </a:xfrm>
        </p:spPr>
        <p:txBody>
          <a:bodyPr anchor="ctr">
            <a:normAutofit/>
          </a:bodyPr>
          <a:lstStyle/>
          <a:p>
            <a:pPr>
              <a:spcAft>
                <a:spcPts val="800"/>
              </a:spcAft>
            </a:pPr>
            <a:r>
              <a:rPr lang="en-IN" b="1">
                <a:effectLst/>
                <a:latin typeface="Calibri" panose="020F0502020204030204" pitchFamily="34" charset="0"/>
                <a:ea typeface="Calibri" panose="020F0502020204030204" pitchFamily="34" charset="0"/>
                <a:cs typeface="Times New Roman" panose="02020603050405020304" pitchFamily="18" charset="0"/>
              </a:rPr>
              <a:t>To obtain a line sketch image, two variants are proposed.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N" b="1">
                <a:effectLst/>
                <a:latin typeface="Calibri" panose="020F0502020204030204" pitchFamily="34" charset="0"/>
                <a:ea typeface="Calibri" panose="020F0502020204030204" pitchFamily="34" charset="0"/>
                <a:cs typeface="Times New Roman" panose="02020603050405020304" pitchFamily="18" charset="0"/>
              </a:rPr>
              <a:t>Canny edge detection</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rabicPeriod"/>
            </a:pPr>
            <a:r>
              <a:rPr lang="en-IN" b="1">
                <a:effectLst/>
                <a:latin typeface="Calibri" panose="020F0502020204030204" pitchFamily="34" charset="0"/>
                <a:ea typeface="Calibri" panose="020F0502020204030204" pitchFamily="34" charset="0"/>
                <a:cs typeface="Times New Roman" panose="02020603050405020304" pitchFamily="18" charset="0"/>
              </a:rPr>
              <a:t>Line Integral Convolution</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b="1">
                <a:effectLst/>
                <a:latin typeface="Calibri" panose="020F0502020204030204" pitchFamily="34" charset="0"/>
                <a:ea typeface="Calibri" panose="020F0502020204030204" pitchFamily="34" charset="0"/>
                <a:cs typeface="Times New Roman" panose="02020603050405020304" pitchFamily="18" charset="0"/>
              </a:rPr>
              <a:t>LIC provides more customizability than Canny edge detection, as parameters that are to be tuned are many.</a:t>
            </a:r>
            <a:r>
              <a:rPr lang="en-IN">
                <a:latin typeface="Calibri" panose="020F0502020204030204" pitchFamily="34" charset="0"/>
                <a:ea typeface="Calibri" panose="020F0502020204030204" pitchFamily="34" charset="0"/>
                <a:cs typeface="Times New Roman" panose="02020603050405020304" pitchFamily="18" charset="0"/>
              </a:rPr>
              <a:t> </a:t>
            </a:r>
          </a:p>
          <a:p>
            <a:pPr>
              <a:spcAft>
                <a:spcPts val="800"/>
              </a:spcAft>
            </a:pPr>
            <a:r>
              <a:rPr lang="en-IN" b="1">
                <a:effectLst/>
                <a:latin typeface="Calibri" panose="020F0502020204030204" pitchFamily="34" charset="0"/>
                <a:ea typeface="Calibri" panose="020F0502020204030204" pitchFamily="34" charset="0"/>
                <a:cs typeface="Times New Roman" panose="02020603050405020304" pitchFamily="18" charset="0"/>
              </a:rPr>
              <a:t>Using line integral convolution, pencil-like sketch image is obtained as final output.</a:t>
            </a:r>
            <a:endParaRPr lang="en-IN">
              <a:effectLst/>
              <a:latin typeface="Calibri" panose="020F0502020204030204" pitchFamily="34" charset="0"/>
              <a:ea typeface="Calibri" panose="020F0502020204030204" pitchFamily="34" charset="0"/>
              <a:cs typeface="Times New Roman" panose="02020603050405020304" pitchFamily="18" charset="0"/>
            </a:endParaRPr>
          </a:p>
          <a:p>
            <a:endParaRPr lang="en-IN"/>
          </a:p>
        </p:txBody>
      </p:sp>
    </p:spTree>
    <p:extLst>
      <p:ext uri="{BB962C8B-B14F-4D97-AF65-F5344CB8AC3E}">
        <p14:creationId xmlns:p14="http://schemas.microsoft.com/office/powerpoint/2010/main" val="6400699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Zigzag indicator line">
            <a:extLst>
              <a:ext uri="{FF2B5EF4-FFF2-40B4-BE49-F238E27FC236}">
                <a16:creationId xmlns:a16="http://schemas.microsoft.com/office/drawing/2014/main" id="{DE1A4EC2-29EB-9EDF-F3C4-8B6F67441C23}"/>
              </a:ext>
            </a:extLst>
          </p:cNvPr>
          <p:cNvPicPr>
            <a:picLocks noChangeAspect="1"/>
          </p:cNvPicPr>
          <p:nvPr/>
        </p:nvPicPr>
        <p:blipFill rotWithShape="1">
          <a:blip r:embed="rId2">
            <a:duotone>
              <a:schemeClr val="bg2">
                <a:shade val="45000"/>
                <a:satMod val="135000"/>
              </a:schemeClr>
              <a:prstClr val="white"/>
            </a:duotone>
            <a:alphaModFix amt="35000"/>
          </a:blip>
          <a:srcRect t="8339" r="6" b="7373"/>
          <a:stretch/>
        </p:blipFill>
        <p:spPr>
          <a:xfrm>
            <a:off x="20" y="-1"/>
            <a:ext cx="12188932" cy="6858000"/>
          </a:xfrm>
          <a:prstGeom prst="rect">
            <a:avLst/>
          </a:prstGeom>
        </p:spPr>
      </p:pic>
      <p:sp>
        <p:nvSpPr>
          <p:cNvPr id="2" name="Title 1">
            <a:extLst>
              <a:ext uri="{FF2B5EF4-FFF2-40B4-BE49-F238E27FC236}">
                <a16:creationId xmlns:a16="http://schemas.microsoft.com/office/drawing/2014/main" id="{CAE6BCB2-3930-2787-DA1B-D357CE53C394}"/>
              </a:ext>
            </a:extLst>
          </p:cNvPr>
          <p:cNvSpPr>
            <a:spLocks noGrp="1"/>
          </p:cNvSpPr>
          <p:nvPr>
            <p:ph type="title"/>
          </p:nvPr>
        </p:nvSpPr>
        <p:spPr>
          <a:xfrm>
            <a:off x="643467" y="643467"/>
            <a:ext cx="3684437" cy="5571066"/>
          </a:xfrm>
        </p:spPr>
        <p:txBody>
          <a:bodyPr>
            <a:normAutofit/>
          </a:bodyPr>
          <a:lstStyle/>
          <a:p>
            <a:pPr algn="r"/>
            <a:r>
              <a:rPr lang="en-IN"/>
              <a:t>Line Integral Convolution-Techniques required</a:t>
            </a:r>
          </a:p>
        </p:txBody>
      </p:sp>
      <p:cxnSp>
        <p:nvCxnSpPr>
          <p:cNvPr id="19"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8D8A85-6526-44F5-4B00-732C4107D2B0}"/>
              </a:ext>
            </a:extLst>
          </p:cNvPr>
          <p:cNvSpPr>
            <a:spLocks noGrp="1"/>
          </p:cNvSpPr>
          <p:nvPr>
            <p:ph idx="1"/>
          </p:nvPr>
        </p:nvSpPr>
        <p:spPr>
          <a:xfrm>
            <a:off x="4971371" y="643467"/>
            <a:ext cx="6574112" cy="5571066"/>
          </a:xfrm>
        </p:spPr>
        <p:txBody>
          <a:bodyPr vert="horz" lIns="45720" tIns="45720" rIns="45720" bIns="45720" rtlCol="0" anchor="ctr">
            <a:normAutofit/>
          </a:bodyPr>
          <a:lstStyle/>
          <a:p>
            <a:pPr>
              <a:spcAft>
                <a:spcPts val="800"/>
              </a:spcAft>
            </a:pPr>
            <a:r>
              <a:rPr lang="en-IN" b="1">
                <a:effectLst/>
                <a:latin typeface="Calibri"/>
                <a:ea typeface="Calibri" panose="020F0502020204030204" pitchFamily="34" charset="0"/>
                <a:cs typeface="Times New Roman"/>
              </a:rPr>
              <a:t>There are four stages involved in this process.</a:t>
            </a:r>
            <a:endParaRPr lang="en-IN">
              <a:effectLst/>
              <a:latin typeface="Calibri"/>
              <a:ea typeface="Calibri" panose="020F0502020204030204" pitchFamily="34" charset="0"/>
              <a:cs typeface="Times New Roman"/>
            </a:endParaRPr>
          </a:p>
          <a:p>
            <a:pPr marL="0" lvl="0" indent="0">
              <a:spcAft>
                <a:spcPts val="800"/>
              </a:spcAft>
              <a:buNone/>
            </a:pPr>
            <a:r>
              <a:rPr lang="en-IN" b="1">
                <a:effectLst/>
                <a:latin typeface="Calibri"/>
                <a:ea typeface="Calibri" panose="020F0502020204030204" pitchFamily="34" charset="0"/>
                <a:cs typeface="Times New Roman"/>
              </a:rPr>
              <a:t>1. Obtain region labels </a:t>
            </a:r>
            <a:endParaRPr lang="en-IN">
              <a:effectLst/>
              <a:latin typeface="Calibri"/>
              <a:ea typeface="Calibri" panose="020F0502020204030204" pitchFamily="34" charset="0"/>
              <a:cs typeface="Times New Roman"/>
            </a:endParaRPr>
          </a:p>
          <a:p>
            <a:pPr marL="0" indent="0">
              <a:spcAft>
                <a:spcPts val="800"/>
              </a:spcAft>
              <a:buNone/>
            </a:pPr>
            <a:r>
              <a:rPr lang="en-IN" b="1">
                <a:effectLst/>
                <a:latin typeface="Calibri"/>
                <a:ea typeface="Calibri" panose="020F0502020204030204" pitchFamily="34" charset="0"/>
                <a:cs typeface="Times New Roman"/>
              </a:rPr>
              <a:t>2. </a:t>
            </a:r>
            <a:r>
              <a:rPr lang="en-IN" b="1">
                <a:latin typeface="Calibri"/>
                <a:ea typeface="Calibri" panose="020F0502020204030204" pitchFamily="34" charset="0"/>
                <a:cs typeface="Times New Roman"/>
              </a:rPr>
              <a:t>Noise image generation</a:t>
            </a:r>
            <a:endParaRPr lang="en-IN">
              <a:effectLst/>
              <a:latin typeface="Calibri"/>
              <a:ea typeface="Calibri" panose="020F0502020204030204" pitchFamily="34" charset="0"/>
              <a:cs typeface="Times New Roman" panose="02020603050405020304" pitchFamily="18" charset="0"/>
            </a:endParaRPr>
          </a:p>
          <a:p>
            <a:pPr marL="0" indent="0">
              <a:buNone/>
            </a:pPr>
            <a:r>
              <a:rPr lang="en-IN" b="1">
                <a:effectLst/>
                <a:latin typeface="Calibri"/>
                <a:ea typeface="Calibri" panose="020F0502020204030204" pitchFamily="34" charset="0"/>
                <a:cs typeface="Times New Roman"/>
              </a:rPr>
              <a:t>3.</a:t>
            </a:r>
            <a:r>
              <a:rPr lang="en-IN" b="1">
                <a:latin typeface="Calibri"/>
                <a:ea typeface="Calibri" panose="020F0502020204030204" pitchFamily="34" charset="0"/>
                <a:cs typeface="Times New Roman"/>
              </a:rPr>
              <a:t> </a:t>
            </a:r>
            <a:r>
              <a:rPr lang="en-IN" b="1">
                <a:latin typeface="Calibri"/>
                <a:ea typeface="Calibri" panose="020F0502020204030204" pitchFamily="34" charset="0"/>
                <a:cs typeface="Calibri"/>
              </a:rPr>
              <a:t>Vector field image</a:t>
            </a:r>
            <a:endParaRPr lang="en-IN">
              <a:effectLst/>
              <a:latin typeface="Calibri"/>
              <a:ea typeface="Calibri" panose="020F0502020204030204" pitchFamily="34" charset="0"/>
              <a:cs typeface="Times New Roman"/>
            </a:endParaRPr>
          </a:p>
          <a:p>
            <a:pPr marL="0" lvl="0" indent="0">
              <a:spcAft>
                <a:spcPts val="800"/>
              </a:spcAft>
              <a:buNone/>
            </a:pPr>
            <a:r>
              <a:rPr lang="en-IN" b="1">
                <a:effectLst/>
                <a:latin typeface="Calibri"/>
                <a:ea typeface="Calibri" panose="020F0502020204030204" pitchFamily="34" charset="0"/>
                <a:cs typeface="Times New Roman"/>
              </a:rPr>
              <a:t>4. Convolution of noise image to obtain final output.</a:t>
            </a:r>
            <a:endParaRPr lang="en-IN">
              <a:effectLst/>
              <a:latin typeface="Calibri"/>
              <a:ea typeface="Calibri" panose="020F0502020204030204" pitchFamily="34" charset="0"/>
              <a:cs typeface="Times New Roman"/>
            </a:endParaRPr>
          </a:p>
          <a:p>
            <a:endParaRPr lang="en-IN"/>
          </a:p>
        </p:txBody>
      </p:sp>
    </p:spTree>
    <p:extLst>
      <p:ext uri="{BB962C8B-B14F-4D97-AF65-F5344CB8AC3E}">
        <p14:creationId xmlns:p14="http://schemas.microsoft.com/office/powerpoint/2010/main" val="1484546759"/>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Integral</vt:lpstr>
      <vt:lpstr>Drawings from Photos</vt:lpstr>
      <vt:lpstr>Problem Statement:</vt:lpstr>
      <vt:lpstr>Saliency mask.</vt:lpstr>
      <vt:lpstr>Face extraction</vt:lpstr>
      <vt:lpstr>Face extraction</vt:lpstr>
      <vt:lpstr>baseline</vt:lpstr>
      <vt:lpstr>Limitations of face extraction.</vt:lpstr>
      <vt:lpstr>Line Integral Convolution-Techniques required</vt:lpstr>
      <vt:lpstr>Line Integral Convolution-Techniques required</vt:lpstr>
      <vt:lpstr>PowerPoint Presentation</vt:lpstr>
      <vt:lpstr>PowerPoint Presentation</vt:lpstr>
      <vt:lpstr>PowerPoint Presentation</vt:lpstr>
      <vt:lpstr>Region of interest identification-Techniques required</vt:lpstr>
      <vt:lpstr>Region of interest identification-Techniques required</vt:lpstr>
      <vt:lpstr>Color generation</vt:lpstr>
      <vt:lpstr>Generation from region segmentation</vt:lpstr>
      <vt:lpstr>Generation from region segmentation</vt:lpstr>
      <vt:lpstr>Real Life Data - Inputs</vt:lpstr>
      <vt:lpstr>Real life data – outputs(Lic)</vt:lpstr>
      <vt:lpstr>division of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Chirag Jain</dc:creator>
  <cp:revision>447</cp:revision>
  <dcterms:created xsi:type="dcterms:W3CDTF">2022-11-11T11:06:38Z</dcterms:created>
  <dcterms:modified xsi:type="dcterms:W3CDTF">2022-11-28T18:20:58Z</dcterms:modified>
</cp:coreProperties>
</file>